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5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6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7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50" r:id="rId1"/>
    <p:sldMasterId id="2147483653" r:id="rId2"/>
  </p:sldMasterIdLst>
  <p:notesMasterIdLst>
    <p:notesMasterId r:id="rId34"/>
  </p:notesMasterIdLst>
  <p:sldIdLst>
    <p:sldId id="421" r:id="rId3"/>
    <p:sldId id="258" r:id="rId4"/>
    <p:sldId id="303" r:id="rId5"/>
    <p:sldId id="363" r:id="rId6"/>
    <p:sldId id="381" r:id="rId7"/>
    <p:sldId id="409" r:id="rId8"/>
    <p:sldId id="375" r:id="rId9"/>
    <p:sldId id="379" r:id="rId10"/>
    <p:sldId id="385" r:id="rId11"/>
    <p:sldId id="386" r:id="rId12"/>
    <p:sldId id="383" r:id="rId13"/>
    <p:sldId id="394" r:id="rId14"/>
    <p:sldId id="367" r:id="rId15"/>
    <p:sldId id="396" r:id="rId16"/>
    <p:sldId id="410" r:id="rId17"/>
    <p:sldId id="387" r:id="rId18"/>
    <p:sldId id="301" r:id="rId19"/>
    <p:sldId id="411" r:id="rId20"/>
    <p:sldId id="412" r:id="rId21"/>
    <p:sldId id="413" r:id="rId22"/>
    <p:sldId id="389" r:id="rId23"/>
    <p:sldId id="414" r:id="rId24"/>
    <p:sldId id="415" r:id="rId25"/>
    <p:sldId id="416" r:id="rId26"/>
    <p:sldId id="403" r:id="rId27"/>
    <p:sldId id="417" r:id="rId28"/>
    <p:sldId id="362" r:id="rId29"/>
    <p:sldId id="418" r:id="rId30"/>
    <p:sldId id="419" r:id="rId31"/>
    <p:sldId id="420" r:id="rId32"/>
    <p:sldId id="280" r:id="rId3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0033"/>
    <a:srgbClr val="B5171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504" autoAdjust="0"/>
    <p:restoredTop sz="90681" autoAdjust="0"/>
  </p:normalViewPr>
  <p:slideViewPr>
    <p:cSldViewPr snapToGrid="0" snapToObjects="1" showGuides="1">
      <p:cViewPr varScale="1">
        <p:scale>
          <a:sx n="79" d="100"/>
          <a:sy n="79" d="100"/>
        </p:scale>
        <p:origin x="1008" y="8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  <p:sldLst>
      <p:sld r:id="rId1" collapse="1"/>
    </p:sldLst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presProps" Target="presProps.xml"/></Relationships>
</file>

<file path=ppt/_rels/viewProps.xml.rels><?xml version="1.0" encoding="UTF-8" standalone="yes"?>
<Relationships xmlns="http://schemas.openxmlformats.org/package/2006/relationships"><Relationship Id="rId1" Type="http://schemas.openxmlformats.org/officeDocument/2006/relationships/slide" Target="slides/slide2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image" Target="../media/image8.pn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image" Target="../media/image8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2_5">
  <dgm:title val=""/>
  <dgm:desc val=""/>
  <dgm:catLst>
    <dgm:cat type="accent2" pri="11500"/>
  </dgm:catLst>
  <dgm:styleLbl name="node0">
    <dgm:fillClrLst meth="cycle">
      <a:schemeClr val="accent2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alpha val="90000"/>
      </a:schemeClr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alpha val="90000"/>
      </a:schemeClr>
      <a:schemeClr val="accent2">
        <a:alpha val="5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/>
    <dgm:txEffectClrLst/>
  </dgm:styleLbl>
  <dgm:styleLbl name="lnNode1">
    <dgm:fillClrLst>
      <a:schemeClr val="accent2">
        <a:shade val="90000"/>
      </a:schemeClr>
      <a:schemeClr val="accent2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alpha val="2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  <a:alpha val="90000"/>
      </a:schemeClr>
      <a:schemeClr val="accent2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b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sibTrans1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alpha val="90000"/>
        <a:tint val="40000"/>
      </a:schemeClr>
      <a:schemeClr val="accent2">
        <a:alpha val="5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3_1">
  <dgm:title val=""/>
  <dgm:desc val=""/>
  <dgm:catLst>
    <dgm:cat type="accent3" pri="11100"/>
  </dgm:catLst>
  <dgm:styleLbl name="node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3">
        <a:alpha val="4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5_1">
  <dgm:title val=""/>
  <dgm:desc val=""/>
  <dgm:catLst>
    <dgm:cat type="accent5" pri="11100"/>
  </dgm:catLst>
  <dgm:styleLbl name="node0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5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5">
        <a:tint val="4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5">
        <a:tint val="4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5">
        <a:tint val="4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5">
        <a:alpha val="4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5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5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5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8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010259F-3882-44BF-817E-11C884792DCF}" type="doc">
      <dgm:prSet loTypeId="urn:microsoft.com/office/officeart/2005/8/layout/vList3#1" loCatId="list" qsTypeId="urn:microsoft.com/office/officeart/2005/8/quickstyle/simple3" qsCatId="simple" csTypeId="urn:microsoft.com/office/officeart/2005/8/colors/colorful2" csCatId="colorful" phldr="1"/>
      <dgm:spPr/>
    </dgm:pt>
    <dgm:pt modelId="{4F7FC7DF-D770-46E3-9C02-E842B7476AD6}">
      <dgm:prSet phldrT="[Текст]"/>
      <dgm:spPr/>
      <dgm:t>
        <a:bodyPr/>
        <a:lstStyle/>
        <a:p>
          <a:r>
            <a:rPr lang="ru-RU" b="1" dirty="0" smtClean="0">
              <a:latin typeface="Times New Roman" pitchFamily="18" charset="0"/>
              <a:cs typeface="Times New Roman" pitchFamily="18" charset="0"/>
            </a:rPr>
            <a:t>единичный риск (</a:t>
          </a:r>
          <a:r>
            <a:rPr lang="ru-RU" b="1" dirty="0" err="1" smtClean="0">
              <a:latin typeface="Times New Roman" pitchFamily="18" charset="0"/>
              <a:cs typeface="Times New Roman" pitchFamily="18" charset="0"/>
            </a:rPr>
            <a:t>stand-alone</a:t>
          </a:r>
          <a:r>
            <a:rPr lang="ru-RU" b="1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b="1" dirty="0" err="1" smtClean="0">
              <a:latin typeface="Times New Roman" pitchFamily="18" charset="0"/>
              <a:cs typeface="Times New Roman" pitchFamily="18" charset="0"/>
            </a:rPr>
            <a:t>risk</a:t>
          </a:r>
          <a:r>
            <a:rPr lang="ru-RU" b="1" dirty="0" smtClean="0">
              <a:latin typeface="Times New Roman" pitchFamily="18" charset="0"/>
              <a:cs typeface="Times New Roman" pitchFamily="18" charset="0"/>
            </a:rPr>
            <a:t>), когда риск проекта рассматривается изолированно, вне связи с другими проектами в портфеле фирмы; </a:t>
          </a:r>
          <a:endParaRPr lang="ru-RU" b="1" dirty="0">
            <a:latin typeface="Times New Roman" pitchFamily="18" charset="0"/>
            <a:cs typeface="Times New Roman" pitchFamily="18" charset="0"/>
          </a:endParaRPr>
        </a:p>
      </dgm:t>
    </dgm:pt>
    <dgm:pt modelId="{5FBB0DF9-A0FB-4535-A397-847282236894}" type="parTrans" cxnId="{D1B4BA8C-E9DF-4E33-9A4E-44B3BB8ABCB2}">
      <dgm:prSet/>
      <dgm:spPr/>
      <dgm:t>
        <a:bodyPr/>
        <a:lstStyle/>
        <a:p>
          <a:endParaRPr lang="ru-RU" b="1">
            <a:latin typeface="Times New Roman" pitchFamily="18" charset="0"/>
            <a:cs typeface="Times New Roman" pitchFamily="18" charset="0"/>
          </a:endParaRPr>
        </a:p>
      </dgm:t>
    </dgm:pt>
    <dgm:pt modelId="{C5813980-9041-4FAC-887C-50326F1C3097}" type="sibTrans" cxnId="{D1B4BA8C-E9DF-4E33-9A4E-44B3BB8ABCB2}">
      <dgm:prSet/>
      <dgm:spPr/>
      <dgm:t>
        <a:bodyPr/>
        <a:lstStyle/>
        <a:p>
          <a:endParaRPr lang="ru-RU" b="1">
            <a:latin typeface="Times New Roman" pitchFamily="18" charset="0"/>
            <a:cs typeface="Times New Roman" pitchFamily="18" charset="0"/>
          </a:endParaRPr>
        </a:p>
      </dgm:t>
    </dgm:pt>
    <dgm:pt modelId="{DF68CBCB-9EDC-4CAC-BEE5-C558D10958FF}">
      <dgm:prSet phldrT="[Текст]"/>
      <dgm:spPr/>
      <dgm:t>
        <a:bodyPr/>
        <a:lstStyle/>
        <a:p>
          <a:r>
            <a:rPr lang="ru-RU" b="1" dirty="0" smtClean="0">
              <a:latin typeface="Times New Roman" pitchFamily="18" charset="0"/>
              <a:cs typeface="Times New Roman" pitchFamily="18" charset="0"/>
            </a:rPr>
            <a:t>внутрифирменный риск (</a:t>
          </a:r>
          <a:r>
            <a:rPr lang="ru-RU" b="1" dirty="0" err="1" smtClean="0">
              <a:latin typeface="Times New Roman" pitchFamily="18" charset="0"/>
              <a:cs typeface="Times New Roman" pitchFamily="18" charset="0"/>
            </a:rPr>
            <a:t>within-firm</a:t>
          </a:r>
          <a:r>
            <a:rPr lang="ru-RU" b="1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b="1" dirty="0" err="1" smtClean="0">
              <a:latin typeface="Times New Roman" pitchFamily="18" charset="0"/>
              <a:cs typeface="Times New Roman" pitchFamily="18" charset="0"/>
            </a:rPr>
            <a:t>risk</a:t>
          </a:r>
          <a:r>
            <a:rPr lang="ru-RU" b="1" dirty="0" smtClean="0">
              <a:latin typeface="Times New Roman" pitchFamily="18" charset="0"/>
              <a:cs typeface="Times New Roman" pitchFamily="18" charset="0"/>
            </a:rPr>
            <a:t>), называемый также корпорационным риском, когда риск проекта рассматривается в его связи с портфелем проектов фирмы;</a:t>
          </a:r>
          <a:endParaRPr lang="ru-RU" b="1" dirty="0">
            <a:latin typeface="Times New Roman" pitchFamily="18" charset="0"/>
            <a:cs typeface="Times New Roman" pitchFamily="18" charset="0"/>
          </a:endParaRPr>
        </a:p>
      </dgm:t>
    </dgm:pt>
    <dgm:pt modelId="{ED9BA844-0263-4EA6-8F8C-3FBA1D0793AE}" type="parTrans" cxnId="{718A6F9A-EFD8-473E-B069-658BBB3D1B16}">
      <dgm:prSet/>
      <dgm:spPr/>
      <dgm:t>
        <a:bodyPr/>
        <a:lstStyle/>
        <a:p>
          <a:endParaRPr lang="ru-RU" b="1">
            <a:latin typeface="Times New Roman" pitchFamily="18" charset="0"/>
            <a:cs typeface="Times New Roman" pitchFamily="18" charset="0"/>
          </a:endParaRPr>
        </a:p>
      </dgm:t>
    </dgm:pt>
    <dgm:pt modelId="{1B545570-C661-401C-9F5D-D1B8FF0A9D72}" type="sibTrans" cxnId="{718A6F9A-EFD8-473E-B069-658BBB3D1B16}">
      <dgm:prSet/>
      <dgm:spPr/>
      <dgm:t>
        <a:bodyPr/>
        <a:lstStyle/>
        <a:p>
          <a:endParaRPr lang="ru-RU" b="1">
            <a:latin typeface="Times New Roman" pitchFamily="18" charset="0"/>
            <a:cs typeface="Times New Roman" pitchFamily="18" charset="0"/>
          </a:endParaRPr>
        </a:p>
      </dgm:t>
    </dgm:pt>
    <dgm:pt modelId="{0CCD0E0E-C78D-4002-8548-331093AB3A97}">
      <dgm:prSet phldrT="[Текст]"/>
      <dgm:spPr/>
      <dgm:t>
        <a:bodyPr/>
        <a:lstStyle/>
        <a:p>
          <a:r>
            <a:rPr lang="ru-RU" b="1" dirty="0" smtClean="0">
              <a:latin typeface="Times New Roman" pitchFamily="18" charset="0"/>
              <a:cs typeface="Times New Roman" pitchFamily="18" charset="0"/>
            </a:rPr>
            <a:t> рыночный риск (</a:t>
          </a:r>
          <a:r>
            <a:rPr lang="ru-RU" b="1" dirty="0" err="1" smtClean="0">
              <a:latin typeface="Times New Roman" pitchFamily="18" charset="0"/>
              <a:cs typeface="Times New Roman" pitchFamily="18" charset="0"/>
            </a:rPr>
            <a:t>market</a:t>
          </a:r>
          <a:r>
            <a:rPr lang="ru-RU" b="1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b="1" dirty="0" err="1" smtClean="0">
              <a:latin typeface="Times New Roman" pitchFamily="18" charset="0"/>
              <a:cs typeface="Times New Roman" pitchFamily="18" charset="0"/>
            </a:rPr>
            <a:t>risk</a:t>
          </a:r>
          <a:r>
            <a:rPr lang="ru-RU" b="1" dirty="0" smtClean="0">
              <a:latin typeface="Times New Roman" pitchFamily="18" charset="0"/>
              <a:cs typeface="Times New Roman" pitchFamily="18" charset="0"/>
            </a:rPr>
            <a:t>), когда риск проекта рассматривается в контексте диверсификации капитала акционеров фирмы на фондовом рынке</a:t>
          </a:r>
          <a:endParaRPr lang="ru-RU" b="1" dirty="0">
            <a:latin typeface="Times New Roman" pitchFamily="18" charset="0"/>
            <a:cs typeface="Times New Roman" pitchFamily="18" charset="0"/>
          </a:endParaRPr>
        </a:p>
      </dgm:t>
    </dgm:pt>
    <dgm:pt modelId="{0E77E4AA-65EC-46CC-94F5-1427C37AA711}" type="parTrans" cxnId="{FE266994-8069-4E06-8A5B-9FA6E7C10D66}">
      <dgm:prSet/>
      <dgm:spPr/>
      <dgm:t>
        <a:bodyPr/>
        <a:lstStyle/>
        <a:p>
          <a:endParaRPr lang="ru-RU" b="1">
            <a:latin typeface="Times New Roman" pitchFamily="18" charset="0"/>
            <a:cs typeface="Times New Roman" pitchFamily="18" charset="0"/>
          </a:endParaRPr>
        </a:p>
      </dgm:t>
    </dgm:pt>
    <dgm:pt modelId="{EA1EDD4A-275E-486A-AE0C-E9D65EB614FD}" type="sibTrans" cxnId="{FE266994-8069-4E06-8A5B-9FA6E7C10D66}">
      <dgm:prSet/>
      <dgm:spPr/>
      <dgm:t>
        <a:bodyPr/>
        <a:lstStyle/>
        <a:p>
          <a:endParaRPr lang="ru-RU" b="1">
            <a:latin typeface="Times New Roman" pitchFamily="18" charset="0"/>
            <a:cs typeface="Times New Roman" pitchFamily="18" charset="0"/>
          </a:endParaRPr>
        </a:p>
      </dgm:t>
    </dgm:pt>
    <dgm:pt modelId="{D60E2603-14BB-4134-80A6-A7D3CA873CFE}" type="pres">
      <dgm:prSet presAssocID="{E010259F-3882-44BF-817E-11C884792DCF}" presName="linearFlow" presStyleCnt="0">
        <dgm:presLayoutVars>
          <dgm:dir/>
          <dgm:resizeHandles val="exact"/>
        </dgm:presLayoutVars>
      </dgm:prSet>
      <dgm:spPr/>
    </dgm:pt>
    <dgm:pt modelId="{79CC7A21-0B78-4CC2-B8D4-DB2F9D1580F1}" type="pres">
      <dgm:prSet presAssocID="{4F7FC7DF-D770-46E3-9C02-E842B7476AD6}" presName="composite" presStyleCnt="0"/>
      <dgm:spPr/>
    </dgm:pt>
    <dgm:pt modelId="{21BE7A1B-5865-496B-9CF8-B6507ED38D2F}" type="pres">
      <dgm:prSet presAssocID="{4F7FC7DF-D770-46E3-9C02-E842B7476AD6}" presName="imgShp" presStyleLbl="fgImgPlace1" presStyleIdx="0" presStyleCnt="3" custScaleX="170794" custScaleY="164779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852687C9-4262-4DEB-B88A-01EEA3AC5746}" type="pres">
      <dgm:prSet presAssocID="{4F7FC7DF-D770-46E3-9C02-E842B7476AD6}" presName="txShp" presStyleLbl="node1" presStyleIdx="0" presStyleCnt="3" custScaleY="131798" custLinFactNeighborX="18004" custLinFactNeighborY="128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98BD70F-E4FC-4DB7-831C-1A3646400C01}" type="pres">
      <dgm:prSet presAssocID="{C5813980-9041-4FAC-887C-50326F1C3097}" presName="spacing" presStyleCnt="0"/>
      <dgm:spPr/>
    </dgm:pt>
    <dgm:pt modelId="{27C92CB2-C821-49FA-A202-1D59BB53C29B}" type="pres">
      <dgm:prSet presAssocID="{DF68CBCB-9EDC-4CAC-BEE5-C558D10958FF}" presName="composite" presStyleCnt="0"/>
      <dgm:spPr/>
    </dgm:pt>
    <dgm:pt modelId="{9298B0A9-3F83-4DF9-B39F-D495E0B0FEC4}" type="pres">
      <dgm:prSet presAssocID="{DF68CBCB-9EDC-4CAC-BEE5-C558D10958FF}" presName="imgShp" presStyleLbl="fgImgPlace1" presStyleIdx="1" presStyleCnt="3" custScaleX="198460" custScaleY="148676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</dgm:pt>
    <dgm:pt modelId="{21D35F87-57E8-42CC-9B2D-2BE761877842}" type="pres">
      <dgm:prSet presAssocID="{DF68CBCB-9EDC-4CAC-BEE5-C558D10958FF}" presName="txShp" presStyleLbl="node1" presStyleIdx="1" presStyleCnt="3" custScaleY="125455" custLinFactNeighborX="16840" custLinFactNeighborY="129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376B1DF-746D-4710-A83F-6435EE2AB7A1}" type="pres">
      <dgm:prSet presAssocID="{1B545570-C661-401C-9F5D-D1B8FF0A9D72}" presName="spacing" presStyleCnt="0"/>
      <dgm:spPr/>
    </dgm:pt>
    <dgm:pt modelId="{A0A01ABD-9F1E-4D08-9532-F5B8EBF6AAA9}" type="pres">
      <dgm:prSet presAssocID="{0CCD0E0E-C78D-4002-8548-331093AB3A97}" presName="composite" presStyleCnt="0"/>
      <dgm:spPr/>
    </dgm:pt>
    <dgm:pt modelId="{9587755F-753B-4702-98E7-08C4BE84D9DA}" type="pres">
      <dgm:prSet presAssocID="{0CCD0E0E-C78D-4002-8548-331093AB3A97}" presName="imgShp" presStyleLbl="fgImgPlace1" presStyleIdx="2" presStyleCnt="3" custScaleX="207243" custScaleY="158670"/>
      <dgm:spPr>
        <a:blipFill rotWithShape="0">
          <a:blip xmlns:r="http://schemas.openxmlformats.org/officeDocument/2006/relationships" r:embed="rId3"/>
          <a:stretch>
            <a:fillRect/>
          </a:stretch>
        </a:blipFill>
      </dgm:spPr>
    </dgm:pt>
    <dgm:pt modelId="{CA299173-D24B-45C8-8887-B1B9F798149C}" type="pres">
      <dgm:prSet presAssocID="{0CCD0E0E-C78D-4002-8548-331093AB3A97}" presName="txShp" presStyleLbl="node1" presStyleIdx="2" presStyleCnt="3" custScaleY="123526" custLinFactNeighborX="20982" custLinFactNeighborY="-1803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18A6F9A-EFD8-473E-B069-658BBB3D1B16}" srcId="{E010259F-3882-44BF-817E-11C884792DCF}" destId="{DF68CBCB-9EDC-4CAC-BEE5-C558D10958FF}" srcOrd="1" destOrd="0" parTransId="{ED9BA844-0263-4EA6-8F8C-3FBA1D0793AE}" sibTransId="{1B545570-C661-401C-9F5D-D1B8FF0A9D72}"/>
    <dgm:cxn modelId="{D1B4BA8C-E9DF-4E33-9A4E-44B3BB8ABCB2}" srcId="{E010259F-3882-44BF-817E-11C884792DCF}" destId="{4F7FC7DF-D770-46E3-9C02-E842B7476AD6}" srcOrd="0" destOrd="0" parTransId="{5FBB0DF9-A0FB-4535-A397-847282236894}" sibTransId="{C5813980-9041-4FAC-887C-50326F1C3097}"/>
    <dgm:cxn modelId="{01926EBE-C736-4F31-BD2A-531615E6BE29}" type="presOf" srcId="{DF68CBCB-9EDC-4CAC-BEE5-C558D10958FF}" destId="{21D35F87-57E8-42CC-9B2D-2BE761877842}" srcOrd="0" destOrd="0" presId="urn:microsoft.com/office/officeart/2005/8/layout/vList3#1"/>
    <dgm:cxn modelId="{E0866676-C614-4B14-82F5-6E3A9DF6AE24}" type="presOf" srcId="{E010259F-3882-44BF-817E-11C884792DCF}" destId="{D60E2603-14BB-4134-80A6-A7D3CA873CFE}" srcOrd="0" destOrd="0" presId="urn:microsoft.com/office/officeart/2005/8/layout/vList3#1"/>
    <dgm:cxn modelId="{FE266994-8069-4E06-8A5B-9FA6E7C10D66}" srcId="{E010259F-3882-44BF-817E-11C884792DCF}" destId="{0CCD0E0E-C78D-4002-8548-331093AB3A97}" srcOrd="2" destOrd="0" parTransId="{0E77E4AA-65EC-46CC-94F5-1427C37AA711}" sibTransId="{EA1EDD4A-275E-486A-AE0C-E9D65EB614FD}"/>
    <dgm:cxn modelId="{27274F92-DF5F-49AC-936B-D63D2549BEB9}" type="presOf" srcId="{0CCD0E0E-C78D-4002-8548-331093AB3A97}" destId="{CA299173-D24B-45C8-8887-B1B9F798149C}" srcOrd="0" destOrd="0" presId="urn:microsoft.com/office/officeart/2005/8/layout/vList3#1"/>
    <dgm:cxn modelId="{5BA54723-96C2-4C54-A96A-426364730C91}" type="presOf" srcId="{4F7FC7DF-D770-46E3-9C02-E842B7476AD6}" destId="{852687C9-4262-4DEB-B88A-01EEA3AC5746}" srcOrd="0" destOrd="0" presId="urn:microsoft.com/office/officeart/2005/8/layout/vList3#1"/>
    <dgm:cxn modelId="{65630BEA-86FA-44A5-B99B-97761B15C159}" type="presParOf" srcId="{D60E2603-14BB-4134-80A6-A7D3CA873CFE}" destId="{79CC7A21-0B78-4CC2-B8D4-DB2F9D1580F1}" srcOrd="0" destOrd="0" presId="urn:microsoft.com/office/officeart/2005/8/layout/vList3#1"/>
    <dgm:cxn modelId="{6E583E12-5811-4CE7-A75C-590D464E3AF6}" type="presParOf" srcId="{79CC7A21-0B78-4CC2-B8D4-DB2F9D1580F1}" destId="{21BE7A1B-5865-496B-9CF8-B6507ED38D2F}" srcOrd="0" destOrd="0" presId="urn:microsoft.com/office/officeart/2005/8/layout/vList3#1"/>
    <dgm:cxn modelId="{80522D3A-4220-46E9-B6FD-7B8DC33BA9ED}" type="presParOf" srcId="{79CC7A21-0B78-4CC2-B8D4-DB2F9D1580F1}" destId="{852687C9-4262-4DEB-B88A-01EEA3AC5746}" srcOrd="1" destOrd="0" presId="urn:microsoft.com/office/officeart/2005/8/layout/vList3#1"/>
    <dgm:cxn modelId="{4F897FE8-6ABD-4B8E-AD98-5336E2268805}" type="presParOf" srcId="{D60E2603-14BB-4134-80A6-A7D3CA873CFE}" destId="{098BD70F-E4FC-4DB7-831C-1A3646400C01}" srcOrd="1" destOrd="0" presId="urn:microsoft.com/office/officeart/2005/8/layout/vList3#1"/>
    <dgm:cxn modelId="{F55001D8-3479-43F8-9FDC-4410503D9B53}" type="presParOf" srcId="{D60E2603-14BB-4134-80A6-A7D3CA873CFE}" destId="{27C92CB2-C821-49FA-A202-1D59BB53C29B}" srcOrd="2" destOrd="0" presId="urn:microsoft.com/office/officeart/2005/8/layout/vList3#1"/>
    <dgm:cxn modelId="{C5FFAE8A-8A59-49A5-8E62-3D4022C66960}" type="presParOf" srcId="{27C92CB2-C821-49FA-A202-1D59BB53C29B}" destId="{9298B0A9-3F83-4DF9-B39F-D495E0B0FEC4}" srcOrd="0" destOrd="0" presId="urn:microsoft.com/office/officeart/2005/8/layout/vList3#1"/>
    <dgm:cxn modelId="{521A3BD1-7CD3-4732-BFE4-C0B0683C0775}" type="presParOf" srcId="{27C92CB2-C821-49FA-A202-1D59BB53C29B}" destId="{21D35F87-57E8-42CC-9B2D-2BE761877842}" srcOrd="1" destOrd="0" presId="urn:microsoft.com/office/officeart/2005/8/layout/vList3#1"/>
    <dgm:cxn modelId="{E0761D56-EBF3-4FE7-88BB-63441FD6B6DD}" type="presParOf" srcId="{D60E2603-14BB-4134-80A6-A7D3CA873CFE}" destId="{3376B1DF-746D-4710-A83F-6435EE2AB7A1}" srcOrd="3" destOrd="0" presId="urn:microsoft.com/office/officeart/2005/8/layout/vList3#1"/>
    <dgm:cxn modelId="{B1943FF5-5C8C-4AF3-A910-382731F44BAB}" type="presParOf" srcId="{D60E2603-14BB-4134-80A6-A7D3CA873CFE}" destId="{A0A01ABD-9F1E-4D08-9532-F5B8EBF6AAA9}" srcOrd="4" destOrd="0" presId="urn:microsoft.com/office/officeart/2005/8/layout/vList3#1"/>
    <dgm:cxn modelId="{5376BF91-A8F9-42D4-A063-11AE19C88565}" type="presParOf" srcId="{A0A01ABD-9F1E-4D08-9532-F5B8EBF6AAA9}" destId="{9587755F-753B-4702-98E7-08C4BE84D9DA}" srcOrd="0" destOrd="0" presId="urn:microsoft.com/office/officeart/2005/8/layout/vList3#1"/>
    <dgm:cxn modelId="{FF83C014-4453-495C-A77E-18E9B009EED9}" type="presParOf" srcId="{A0A01ABD-9F1E-4D08-9532-F5B8EBF6AAA9}" destId="{CA299173-D24B-45C8-8887-B1B9F798149C}" srcOrd="1" destOrd="0" presId="urn:microsoft.com/office/officeart/2005/8/layout/vList3#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CEC3762-EAB6-4E59-990F-7DEEB1EB2578}" type="doc">
      <dgm:prSet loTypeId="urn:microsoft.com/office/officeart/2005/8/layout/list1" loCatId="list" qsTypeId="urn:microsoft.com/office/officeart/2005/8/quickstyle/simple1" qsCatId="simple" csTypeId="urn:microsoft.com/office/officeart/2005/8/colors/accent1_1" csCatId="accent1" phldr="1"/>
      <dgm:spPr/>
      <dgm:t>
        <a:bodyPr/>
        <a:lstStyle/>
        <a:p>
          <a:endParaRPr lang="ru-RU"/>
        </a:p>
      </dgm:t>
    </dgm:pt>
    <dgm:pt modelId="{EA227725-149D-48C5-94E4-FB4BA37B41DE}">
      <dgm:prSet phldrT="[Текст]" custT="1"/>
      <dgm:spPr/>
      <dgm:t>
        <a:bodyPr/>
        <a:lstStyle/>
        <a:p>
          <a:r>
            <a:rPr lang="ru-RU" sz="3200" smtClean="0">
              <a:latin typeface="Times New Roman" pitchFamily="18" charset="0"/>
              <a:cs typeface="Times New Roman" pitchFamily="18" charset="0"/>
            </a:rPr>
            <a:t>использования аналогов</a:t>
          </a:r>
          <a:endParaRPr lang="ru-RU" sz="3200" dirty="0">
            <a:latin typeface="Times New Roman" pitchFamily="18" charset="0"/>
            <a:cs typeface="Times New Roman" pitchFamily="18" charset="0"/>
          </a:endParaRPr>
        </a:p>
      </dgm:t>
    </dgm:pt>
    <dgm:pt modelId="{8D4248C7-904E-413F-BAB9-940DD40DA2FB}" type="sibTrans" cxnId="{B2EBFB48-3E45-4A65-B7A9-52A95C203ACD}">
      <dgm:prSet/>
      <dgm:spPr/>
      <dgm:t>
        <a:bodyPr/>
        <a:lstStyle/>
        <a:p>
          <a:endParaRPr lang="ru-RU" sz="2800">
            <a:latin typeface="Times New Roman" pitchFamily="18" charset="0"/>
            <a:cs typeface="Times New Roman" pitchFamily="18" charset="0"/>
          </a:endParaRPr>
        </a:p>
      </dgm:t>
    </dgm:pt>
    <dgm:pt modelId="{8C9BA59B-14DA-4561-80B6-8EAF88F13540}" type="parTrans" cxnId="{B2EBFB48-3E45-4A65-B7A9-52A95C203ACD}">
      <dgm:prSet/>
      <dgm:spPr/>
      <dgm:t>
        <a:bodyPr/>
        <a:lstStyle/>
        <a:p>
          <a:endParaRPr lang="ru-RU" sz="2800">
            <a:latin typeface="Times New Roman" pitchFamily="18" charset="0"/>
            <a:cs typeface="Times New Roman" pitchFamily="18" charset="0"/>
          </a:endParaRPr>
        </a:p>
      </dgm:t>
    </dgm:pt>
    <dgm:pt modelId="{E86D94BE-4573-4420-9AA5-FB555DD66DFD}">
      <dgm:prSet phldrT="[Текст]" custT="1"/>
      <dgm:spPr/>
      <dgm:t>
        <a:bodyPr/>
        <a:lstStyle/>
        <a:p>
          <a:r>
            <a:rPr lang="ru-RU" sz="3200" dirty="0" smtClean="0">
              <a:latin typeface="Times New Roman" pitchFamily="18" charset="0"/>
              <a:cs typeface="Times New Roman" pitchFamily="18" charset="0"/>
            </a:rPr>
            <a:t>экспертных оценок; </a:t>
          </a:r>
          <a:endParaRPr lang="ru-RU" sz="3200" dirty="0">
            <a:latin typeface="Times New Roman" pitchFamily="18" charset="0"/>
            <a:cs typeface="Times New Roman" pitchFamily="18" charset="0"/>
          </a:endParaRPr>
        </a:p>
      </dgm:t>
    </dgm:pt>
    <dgm:pt modelId="{5A103730-BB59-45A7-A4ED-09B151C382C6}" type="sibTrans" cxnId="{BE2D6CA7-D9FF-491B-9FF7-479AFA10F4E2}">
      <dgm:prSet/>
      <dgm:spPr/>
      <dgm:t>
        <a:bodyPr/>
        <a:lstStyle/>
        <a:p>
          <a:endParaRPr lang="ru-RU" sz="2800">
            <a:latin typeface="Times New Roman" pitchFamily="18" charset="0"/>
            <a:cs typeface="Times New Roman" pitchFamily="18" charset="0"/>
          </a:endParaRPr>
        </a:p>
      </dgm:t>
    </dgm:pt>
    <dgm:pt modelId="{1392F312-B873-44BB-A6A7-852FFE310CA3}" type="parTrans" cxnId="{BE2D6CA7-D9FF-491B-9FF7-479AFA10F4E2}">
      <dgm:prSet/>
      <dgm:spPr/>
      <dgm:t>
        <a:bodyPr/>
        <a:lstStyle/>
        <a:p>
          <a:endParaRPr lang="ru-RU" sz="2800">
            <a:latin typeface="Times New Roman" pitchFamily="18" charset="0"/>
            <a:cs typeface="Times New Roman" pitchFamily="18" charset="0"/>
          </a:endParaRPr>
        </a:p>
      </dgm:t>
    </dgm:pt>
    <dgm:pt modelId="{F92AF8BE-7B61-44AD-9DC4-2CEDFF2CDCE3}">
      <dgm:prSet phldrT="[Текст]" custT="1"/>
      <dgm:spPr/>
      <dgm:t>
        <a:bodyPr/>
        <a:lstStyle/>
        <a:p>
          <a:r>
            <a:rPr lang="ru-RU" sz="3200" dirty="0" smtClean="0">
              <a:latin typeface="Times New Roman" pitchFamily="18" charset="0"/>
              <a:cs typeface="Times New Roman" pitchFamily="18" charset="0"/>
            </a:rPr>
            <a:t>целесообразности затрат;</a:t>
          </a:r>
          <a:endParaRPr lang="ru-RU" sz="3200" dirty="0">
            <a:latin typeface="Times New Roman" pitchFamily="18" charset="0"/>
            <a:cs typeface="Times New Roman" pitchFamily="18" charset="0"/>
          </a:endParaRPr>
        </a:p>
      </dgm:t>
    </dgm:pt>
    <dgm:pt modelId="{45486E36-C2CB-4F6A-AFAE-C8FD72023D1A}" type="sibTrans" cxnId="{F04A461C-31E2-4A40-8533-45DC3E12CE15}">
      <dgm:prSet/>
      <dgm:spPr/>
      <dgm:t>
        <a:bodyPr/>
        <a:lstStyle/>
        <a:p>
          <a:endParaRPr lang="ru-RU" sz="2800">
            <a:latin typeface="Times New Roman" pitchFamily="18" charset="0"/>
            <a:cs typeface="Times New Roman" pitchFamily="18" charset="0"/>
          </a:endParaRPr>
        </a:p>
      </dgm:t>
    </dgm:pt>
    <dgm:pt modelId="{D9A52F86-E99B-4C63-983F-E53D41EF0CDA}" type="parTrans" cxnId="{F04A461C-31E2-4A40-8533-45DC3E12CE15}">
      <dgm:prSet/>
      <dgm:spPr/>
      <dgm:t>
        <a:bodyPr/>
        <a:lstStyle/>
        <a:p>
          <a:endParaRPr lang="ru-RU" sz="2800">
            <a:latin typeface="Times New Roman" pitchFamily="18" charset="0"/>
            <a:cs typeface="Times New Roman" pitchFamily="18" charset="0"/>
          </a:endParaRPr>
        </a:p>
      </dgm:t>
    </dgm:pt>
    <dgm:pt modelId="{7CF83088-FB9B-4084-884B-1C4C3254F0E5}">
      <dgm:prSet phldrT="[Текст]" custT="1"/>
      <dgm:spPr/>
      <dgm:t>
        <a:bodyPr/>
        <a:lstStyle/>
        <a:p>
          <a:r>
            <a:rPr lang="ru-RU" sz="3200" dirty="0" smtClean="0">
              <a:latin typeface="Times New Roman" pitchFamily="18" charset="0"/>
              <a:cs typeface="Times New Roman" pitchFamily="18" charset="0"/>
            </a:rPr>
            <a:t>статистический</a:t>
          </a:r>
          <a:endParaRPr lang="ru-RU" sz="3200" dirty="0">
            <a:latin typeface="Times New Roman" pitchFamily="18" charset="0"/>
            <a:cs typeface="Times New Roman" pitchFamily="18" charset="0"/>
          </a:endParaRPr>
        </a:p>
      </dgm:t>
    </dgm:pt>
    <dgm:pt modelId="{5685401C-4878-4AAD-BB14-60B1C0805339}" type="sibTrans" cxnId="{3F962DF1-12F6-4A86-A20F-E9EC12CE7402}">
      <dgm:prSet/>
      <dgm:spPr/>
      <dgm:t>
        <a:bodyPr/>
        <a:lstStyle/>
        <a:p>
          <a:endParaRPr lang="ru-RU" sz="2800">
            <a:latin typeface="Times New Roman" pitchFamily="18" charset="0"/>
            <a:cs typeface="Times New Roman" pitchFamily="18" charset="0"/>
          </a:endParaRPr>
        </a:p>
      </dgm:t>
    </dgm:pt>
    <dgm:pt modelId="{826C14F5-19C1-4743-91BB-759E880B24B3}" type="parTrans" cxnId="{3F962DF1-12F6-4A86-A20F-E9EC12CE7402}">
      <dgm:prSet/>
      <dgm:spPr/>
      <dgm:t>
        <a:bodyPr/>
        <a:lstStyle/>
        <a:p>
          <a:endParaRPr lang="ru-RU" sz="2800">
            <a:latin typeface="Times New Roman" pitchFamily="18" charset="0"/>
            <a:cs typeface="Times New Roman" pitchFamily="18" charset="0"/>
          </a:endParaRPr>
        </a:p>
      </dgm:t>
    </dgm:pt>
    <dgm:pt modelId="{5FCF2276-7BED-41AC-AAAE-82E9DB34A9FF}" type="pres">
      <dgm:prSet presAssocID="{7CEC3762-EAB6-4E59-990F-7DEEB1EB2578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82EB07B7-6AB0-4635-A529-5C7191867C61}" type="pres">
      <dgm:prSet presAssocID="{7CF83088-FB9B-4084-884B-1C4C3254F0E5}" presName="parentLin" presStyleCnt="0"/>
      <dgm:spPr/>
    </dgm:pt>
    <dgm:pt modelId="{7167F4D7-1EC4-41D1-ACB2-E719F0B62857}" type="pres">
      <dgm:prSet presAssocID="{7CF83088-FB9B-4084-884B-1C4C3254F0E5}" presName="parentLeftMargin" presStyleLbl="node1" presStyleIdx="0" presStyleCnt="4"/>
      <dgm:spPr/>
      <dgm:t>
        <a:bodyPr/>
        <a:lstStyle/>
        <a:p>
          <a:endParaRPr lang="ru-RU"/>
        </a:p>
      </dgm:t>
    </dgm:pt>
    <dgm:pt modelId="{F0742A08-7542-4E97-A178-81C3B1A65E3C}" type="pres">
      <dgm:prSet presAssocID="{7CF83088-FB9B-4084-884B-1C4C3254F0E5}" presName="parentText" presStyleLbl="node1" presStyleIdx="0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46F2B63-4584-41F0-A91C-6D8806C6FF6B}" type="pres">
      <dgm:prSet presAssocID="{7CF83088-FB9B-4084-884B-1C4C3254F0E5}" presName="negativeSpace" presStyleCnt="0"/>
      <dgm:spPr/>
    </dgm:pt>
    <dgm:pt modelId="{CF21B7B4-A3E5-4D65-9A45-1DA06066293E}" type="pres">
      <dgm:prSet presAssocID="{7CF83088-FB9B-4084-884B-1C4C3254F0E5}" presName="childText" presStyleLbl="conFgAcc1" presStyleIdx="0" presStyleCnt="4">
        <dgm:presLayoutVars>
          <dgm:bulletEnabled val="1"/>
        </dgm:presLayoutVars>
      </dgm:prSet>
      <dgm:spPr/>
    </dgm:pt>
    <dgm:pt modelId="{D749BA5F-5A42-4BA6-A7AA-C84485C3237C}" type="pres">
      <dgm:prSet presAssocID="{5685401C-4878-4AAD-BB14-60B1C0805339}" presName="spaceBetweenRectangles" presStyleCnt="0"/>
      <dgm:spPr/>
    </dgm:pt>
    <dgm:pt modelId="{5DD08FDE-EC3F-4C82-B649-67EF53F6E210}" type="pres">
      <dgm:prSet presAssocID="{F92AF8BE-7B61-44AD-9DC4-2CEDFF2CDCE3}" presName="parentLin" presStyleCnt="0"/>
      <dgm:spPr/>
    </dgm:pt>
    <dgm:pt modelId="{8E7A63CC-17E8-4FD4-8551-0BE76178EE4A}" type="pres">
      <dgm:prSet presAssocID="{F92AF8BE-7B61-44AD-9DC4-2CEDFF2CDCE3}" presName="parentLeftMargin" presStyleLbl="node1" presStyleIdx="0" presStyleCnt="4"/>
      <dgm:spPr/>
      <dgm:t>
        <a:bodyPr/>
        <a:lstStyle/>
        <a:p>
          <a:endParaRPr lang="ru-RU"/>
        </a:p>
      </dgm:t>
    </dgm:pt>
    <dgm:pt modelId="{63103653-B514-42FA-8EAA-EBF0D2D99A08}" type="pres">
      <dgm:prSet presAssocID="{F92AF8BE-7B61-44AD-9DC4-2CEDFF2CDCE3}" presName="parentText" presStyleLbl="node1" presStyleIdx="1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18CAE28-C0C7-46A6-BC69-DD6E0CCA68AB}" type="pres">
      <dgm:prSet presAssocID="{F92AF8BE-7B61-44AD-9DC4-2CEDFF2CDCE3}" presName="negativeSpace" presStyleCnt="0"/>
      <dgm:spPr/>
    </dgm:pt>
    <dgm:pt modelId="{15FA5327-2BD7-47EE-93B8-7EBB64148574}" type="pres">
      <dgm:prSet presAssocID="{F92AF8BE-7B61-44AD-9DC4-2CEDFF2CDCE3}" presName="childText" presStyleLbl="conFgAcc1" presStyleIdx="1" presStyleCnt="4">
        <dgm:presLayoutVars>
          <dgm:bulletEnabled val="1"/>
        </dgm:presLayoutVars>
      </dgm:prSet>
      <dgm:spPr/>
    </dgm:pt>
    <dgm:pt modelId="{0A10630A-5807-4693-8BF1-795E237FE5BF}" type="pres">
      <dgm:prSet presAssocID="{45486E36-C2CB-4F6A-AFAE-C8FD72023D1A}" presName="spaceBetweenRectangles" presStyleCnt="0"/>
      <dgm:spPr/>
    </dgm:pt>
    <dgm:pt modelId="{DFF818F8-F05A-4096-A698-CC2E6FFF2256}" type="pres">
      <dgm:prSet presAssocID="{E86D94BE-4573-4420-9AA5-FB555DD66DFD}" presName="parentLin" presStyleCnt="0"/>
      <dgm:spPr/>
    </dgm:pt>
    <dgm:pt modelId="{A3506789-6CAD-4EEB-9677-3B43B27062FB}" type="pres">
      <dgm:prSet presAssocID="{E86D94BE-4573-4420-9AA5-FB555DD66DFD}" presName="parentLeftMargin" presStyleLbl="node1" presStyleIdx="1" presStyleCnt="4"/>
      <dgm:spPr/>
      <dgm:t>
        <a:bodyPr/>
        <a:lstStyle/>
        <a:p>
          <a:endParaRPr lang="ru-RU"/>
        </a:p>
      </dgm:t>
    </dgm:pt>
    <dgm:pt modelId="{6F097461-A5DF-4918-A38D-147CFD3B1C1D}" type="pres">
      <dgm:prSet presAssocID="{E86D94BE-4573-4420-9AA5-FB555DD66DFD}" presName="parentText" presStyleLbl="node1" presStyleIdx="2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D398C01-FB86-4D01-B331-B2EBC643630C}" type="pres">
      <dgm:prSet presAssocID="{E86D94BE-4573-4420-9AA5-FB555DD66DFD}" presName="negativeSpace" presStyleCnt="0"/>
      <dgm:spPr/>
    </dgm:pt>
    <dgm:pt modelId="{FB5234F0-9D85-4867-981F-07ECCB83B463}" type="pres">
      <dgm:prSet presAssocID="{E86D94BE-4573-4420-9AA5-FB555DD66DFD}" presName="childText" presStyleLbl="conFgAcc1" presStyleIdx="2" presStyleCnt="4">
        <dgm:presLayoutVars>
          <dgm:bulletEnabled val="1"/>
        </dgm:presLayoutVars>
      </dgm:prSet>
      <dgm:spPr/>
    </dgm:pt>
    <dgm:pt modelId="{994042F3-2DB8-45E9-AD53-4F2E87EF8E1F}" type="pres">
      <dgm:prSet presAssocID="{5A103730-BB59-45A7-A4ED-09B151C382C6}" presName="spaceBetweenRectangles" presStyleCnt="0"/>
      <dgm:spPr/>
    </dgm:pt>
    <dgm:pt modelId="{E2114E44-EB5B-4551-85E5-FB8D22A95076}" type="pres">
      <dgm:prSet presAssocID="{EA227725-149D-48C5-94E4-FB4BA37B41DE}" presName="parentLin" presStyleCnt="0"/>
      <dgm:spPr/>
    </dgm:pt>
    <dgm:pt modelId="{EFC37660-3D77-4133-B950-49E1785DBE19}" type="pres">
      <dgm:prSet presAssocID="{EA227725-149D-48C5-94E4-FB4BA37B41DE}" presName="parentLeftMargin" presStyleLbl="node1" presStyleIdx="2" presStyleCnt="4"/>
      <dgm:spPr/>
      <dgm:t>
        <a:bodyPr/>
        <a:lstStyle/>
        <a:p>
          <a:endParaRPr lang="ru-RU"/>
        </a:p>
      </dgm:t>
    </dgm:pt>
    <dgm:pt modelId="{B6EBB066-7AF6-47DF-8A79-2B1724D72EC5}" type="pres">
      <dgm:prSet presAssocID="{EA227725-149D-48C5-94E4-FB4BA37B41DE}" presName="parentText" presStyleLbl="node1" presStyleIdx="3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75B2BFA-1CE4-4BDA-890F-A288A52C52AF}" type="pres">
      <dgm:prSet presAssocID="{EA227725-149D-48C5-94E4-FB4BA37B41DE}" presName="negativeSpace" presStyleCnt="0"/>
      <dgm:spPr/>
    </dgm:pt>
    <dgm:pt modelId="{11878F5C-BFCE-459D-85CB-A571E3984460}" type="pres">
      <dgm:prSet presAssocID="{EA227725-149D-48C5-94E4-FB4BA37B41DE}" presName="childText" presStyleLbl="conFgAcc1" presStyleIdx="3" presStyleCnt="4">
        <dgm:presLayoutVars>
          <dgm:bulletEnabled val="1"/>
        </dgm:presLayoutVars>
      </dgm:prSet>
      <dgm:spPr/>
    </dgm:pt>
  </dgm:ptLst>
  <dgm:cxnLst>
    <dgm:cxn modelId="{BE2D6CA7-D9FF-491B-9FF7-479AFA10F4E2}" srcId="{7CEC3762-EAB6-4E59-990F-7DEEB1EB2578}" destId="{E86D94BE-4573-4420-9AA5-FB555DD66DFD}" srcOrd="2" destOrd="0" parTransId="{1392F312-B873-44BB-A6A7-852FFE310CA3}" sibTransId="{5A103730-BB59-45A7-A4ED-09B151C382C6}"/>
    <dgm:cxn modelId="{F681E4B6-8148-457F-A93E-58D6C645B9FF}" type="presOf" srcId="{F92AF8BE-7B61-44AD-9DC4-2CEDFF2CDCE3}" destId="{63103653-B514-42FA-8EAA-EBF0D2D99A08}" srcOrd="1" destOrd="0" presId="urn:microsoft.com/office/officeart/2005/8/layout/list1"/>
    <dgm:cxn modelId="{71FD2F2C-0ACC-437E-B066-3767B6F42929}" type="presOf" srcId="{7CF83088-FB9B-4084-884B-1C4C3254F0E5}" destId="{F0742A08-7542-4E97-A178-81C3B1A65E3C}" srcOrd="1" destOrd="0" presId="urn:microsoft.com/office/officeart/2005/8/layout/list1"/>
    <dgm:cxn modelId="{B2EBFB48-3E45-4A65-B7A9-52A95C203ACD}" srcId="{7CEC3762-EAB6-4E59-990F-7DEEB1EB2578}" destId="{EA227725-149D-48C5-94E4-FB4BA37B41DE}" srcOrd="3" destOrd="0" parTransId="{8C9BA59B-14DA-4561-80B6-8EAF88F13540}" sibTransId="{8D4248C7-904E-413F-BAB9-940DD40DA2FB}"/>
    <dgm:cxn modelId="{578A84FA-E4BD-43D5-9D47-6825D4470D68}" type="presOf" srcId="{EA227725-149D-48C5-94E4-FB4BA37B41DE}" destId="{EFC37660-3D77-4133-B950-49E1785DBE19}" srcOrd="0" destOrd="0" presId="urn:microsoft.com/office/officeart/2005/8/layout/list1"/>
    <dgm:cxn modelId="{F04A461C-31E2-4A40-8533-45DC3E12CE15}" srcId="{7CEC3762-EAB6-4E59-990F-7DEEB1EB2578}" destId="{F92AF8BE-7B61-44AD-9DC4-2CEDFF2CDCE3}" srcOrd="1" destOrd="0" parTransId="{D9A52F86-E99B-4C63-983F-E53D41EF0CDA}" sibTransId="{45486E36-C2CB-4F6A-AFAE-C8FD72023D1A}"/>
    <dgm:cxn modelId="{3F962DF1-12F6-4A86-A20F-E9EC12CE7402}" srcId="{7CEC3762-EAB6-4E59-990F-7DEEB1EB2578}" destId="{7CF83088-FB9B-4084-884B-1C4C3254F0E5}" srcOrd="0" destOrd="0" parTransId="{826C14F5-19C1-4743-91BB-759E880B24B3}" sibTransId="{5685401C-4878-4AAD-BB14-60B1C0805339}"/>
    <dgm:cxn modelId="{23A5E919-00C4-45AE-AB58-9A1C2FA55AD6}" type="presOf" srcId="{E86D94BE-4573-4420-9AA5-FB555DD66DFD}" destId="{A3506789-6CAD-4EEB-9677-3B43B27062FB}" srcOrd="0" destOrd="0" presId="urn:microsoft.com/office/officeart/2005/8/layout/list1"/>
    <dgm:cxn modelId="{FA05F122-EC0D-4275-AEF4-DDD296BB0392}" type="presOf" srcId="{7CF83088-FB9B-4084-884B-1C4C3254F0E5}" destId="{7167F4D7-1EC4-41D1-ACB2-E719F0B62857}" srcOrd="0" destOrd="0" presId="urn:microsoft.com/office/officeart/2005/8/layout/list1"/>
    <dgm:cxn modelId="{306D1002-FF6F-4215-8296-8489B46F9721}" type="presOf" srcId="{7CEC3762-EAB6-4E59-990F-7DEEB1EB2578}" destId="{5FCF2276-7BED-41AC-AAAE-82E9DB34A9FF}" srcOrd="0" destOrd="0" presId="urn:microsoft.com/office/officeart/2005/8/layout/list1"/>
    <dgm:cxn modelId="{FE1EE29F-BDA5-4D5A-A9FF-C4344E420FDB}" type="presOf" srcId="{F92AF8BE-7B61-44AD-9DC4-2CEDFF2CDCE3}" destId="{8E7A63CC-17E8-4FD4-8551-0BE76178EE4A}" srcOrd="0" destOrd="0" presId="urn:microsoft.com/office/officeart/2005/8/layout/list1"/>
    <dgm:cxn modelId="{870E3E61-EC2F-4886-972B-2927AF35B6F3}" type="presOf" srcId="{E86D94BE-4573-4420-9AA5-FB555DD66DFD}" destId="{6F097461-A5DF-4918-A38D-147CFD3B1C1D}" srcOrd="1" destOrd="0" presId="urn:microsoft.com/office/officeart/2005/8/layout/list1"/>
    <dgm:cxn modelId="{712C7845-AD75-4A38-A559-66C0679E54F3}" type="presOf" srcId="{EA227725-149D-48C5-94E4-FB4BA37B41DE}" destId="{B6EBB066-7AF6-47DF-8A79-2B1724D72EC5}" srcOrd="1" destOrd="0" presId="urn:microsoft.com/office/officeart/2005/8/layout/list1"/>
    <dgm:cxn modelId="{8EC0A202-A083-4DFA-A716-1091BAF5EABA}" type="presParOf" srcId="{5FCF2276-7BED-41AC-AAAE-82E9DB34A9FF}" destId="{82EB07B7-6AB0-4635-A529-5C7191867C61}" srcOrd="0" destOrd="0" presId="urn:microsoft.com/office/officeart/2005/8/layout/list1"/>
    <dgm:cxn modelId="{80DD625A-6449-45B4-AFB5-DE20C927FDC7}" type="presParOf" srcId="{82EB07B7-6AB0-4635-A529-5C7191867C61}" destId="{7167F4D7-1EC4-41D1-ACB2-E719F0B62857}" srcOrd="0" destOrd="0" presId="urn:microsoft.com/office/officeart/2005/8/layout/list1"/>
    <dgm:cxn modelId="{8A580719-B877-4BAA-B205-68D2FA46BFCC}" type="presParOf" srcId="{82EB07B7-6AB0-4635-A529-5C7191867C61}" destId="{F0742A08-7542-4E97-A178-81C3B1A65E3C}" srcOrd="1" destOrd="0" presId="urn:microsoft.com/office/officeart/2005/8/layout/list1"/>
    <dgm:cxn modelId="{0D69E2E4-A8B7-46ED-8F8D-38388E260775}" type="presParOf" srcId="{5FCF2276-7BED-41AC-AAAE-82E9DB34A9FF}" destId="{B46F2B63-4584-41F0-A91C-6D8806C6FF6B}" srcOrd="1" destOrd="0" presId="urn:microsoft.com/office/officeart/2005/8/layout/list1"/>
    <dgm:cxn modelId="{EC8FD3C1-F653-43DC-A7DA-C13AA6296BBF}" type="presParOf" srcId="{5FCF2276-7BED-41AC-AAAE-82E9DB34A9FF}" destId="{CF21B7B4-A3E5-4D65-9A45-1DA06066293E}" srcOrd="2" destOrd="0" presId="urn:microsoft.com/office/officeart/2005/8/layout/list1"/>
    <dgm:cxn modelId="{EA226D05-7709-493A-9E6B-0FDF2E73443B}" type="presParOf" srcId="{5FCF2276-7BED-41AC-AAAE-82E9DB34A9FF}" destId="{D749BA5F-5A42-4BA6-A7AA-C84485C3237C}" srcOrd="3" destOrd="0" presId="urn:microsoft.com/office/officeart/2005/8/layout/list1"/>
    <dgm:cxn modelId="{97CD7333-E3E7-4D08-BBCA-10C15AA914AF}" type="presParOf" srcId="{5FCF2276-7BED-41AC-AAAE-82E9DB34A9FF}" destId="{5DD08FDE-EC3F-4C82-B649-67EF53F6E210}" srcOrd="4" destOrd="0" presId="urn:microsoft.com/office/officeart/2005/8/layout/list1"/>
    <dgm:cxn modelId="{7D41241C-FE74-4D3D-90B9-C1410FE5E620}" type="presParOf" srcId="{5DD08FDE-EC3F-4C82-B649-67EF53F6E210}" destId="{8E7A63CC-17E8-4FD4-8551-0BE76178EE4A}" srcOrd="0" destOrd="0" presId="urn:microsoft.com/office/officeart/2005/8/layout/list1"/>
    <dgm:cxn modelId="{20258666-86E6-4236-B34B-AC89A2A0493B}" type="presParOf" srcId="{5DD08FDE-EC3F-4C82-B649-67EF53F6E210}" destId="{63103653-B514-42FA-8EAA-EBF0D2D99A08}" srcOrd="1" destOrd="0" presId="urn:microsoft.com/office/officeart/2005/8/layout/list1"/>
    <dgm:cxn modelId="{4A7A4F44-86EC-40D6-8D36-A0EB18492CCC}" type="presParOf" srcId="{5FCF2276-7BED-41AC-AAAE-82E9DB34A9FF}" destId="{A18CAE28-C0C7-46A6-BC69-DD6E0CCA68AB}" srcOrd="5" destOrd="0" presId="urn:microsoft.com/office/officeart/2005/8/layout/list1"/>
    <dgm:cxn modelId="{87F7F766-1FDD-4849-A4FD-9EB32D12F377}" type="presParOf" srcId="{5FCF2276-7BED-41AC-AAAE-82E9DB34A9FF}" destId="{15FA5327-2BD7-47EE-93B8-7EBB64148574}" srcOrd="6" destOrd="0" presId="urn:microsoft.com/office/officeart/2005/8/layout/list1"/>
    <dgm:cxn modelId="{0D3DAF55-2E1E-48FA-85B5-9064F69EBF53}" type="presParOf" srcId="{5FCF2276-7BED-41AC-AAAE-82E9DB34A9FF}" destId="{0A10630A-5807-4693-8BF1-795E237FE5BF}" srcOrd="7" destOrd="0" presId="urn:microsoft.com/office/officeart/2005/8/layout/list1"/>
    <dgm:cxn modelId="{7D23E613-2D7C-49C5-8D9C-3A7F06BEC6F2}" type="presParOf" srcId="{5FCF2276-7BED-41AC-AAAE-82E9DB34A9FF}" destId="{DFF818F8-F05A-4096-A698-CC2E6FFF2256}" srcOrd="8" destOrd="0" presId="urn:microsoft.com/office/officeart/2005/8/layout/list1"/>
    <dgm:cxn modelId="{C3B363E2-A88C-4559-8E07-B55AE4028482}" type="presParOf" srcId="{DFF818F8-F05A-4096-A698-CC2E6FFF2256}" destId="{A3506789-6CAD-4EEB-9677-3B43B27062FB}" srcOrd="0" destOrd="0" presId="urn:microsoft.com/office/officeart/2005/8/layout/list1"/>
    <dgm:cxn modelId="{B48FB4AF-01C9-41EC-8CCF-FE29DA34B256}" type="presParOf" srcId="{DFF818F8-F05A-4096-A698-CC2E6FFF2256}" destId="{6F097461-A5DF-4918-A38D-147CFD3B1C1D}" srcOrd="1" destOrd="0" presId="urn:microsoft.com/office/officeart/2005/8/layout/list1"/>
    <dgm:cxn modelId="{F4E44D07-9DDB-4BC0-8D59-7CF2AF44F3F9}" type="presParOf" srcId="{5FCF2276-7BED-41AC-AAAE-82E9DB34A9FF}" destId="{AD398C01-FB86-4D01-B331-B2EBC643630C}" srcOrd="9" destOrd="0" presId="urn:microsoft.com/office/officeart/2005/8/layout/list1"/>
    <dgm:cxn modelId="{DB7D2A6C-646A-41C5-83A8-F0F2380C3C37}" type="presParOf" srcId="{5FCF2276-7BED-41AC-AAAE-82E9DB34A9FF}" destId="{FB5234F0-9D85-4867-981F-07ECCB83B463}" srcOrd="10" destOrd="0" presId="urn:microsoft.com/office/officeart/2005/8/layout/list1"/>
    <dgm:cxn modelId="{3247A4A3-17D2-4DE4-B9A1-BF4F571303F0}" type="presParOf" srcId="{5FCF2276-7BED-41AC-AAAE-82E9DB34A9FF}" destId="{994042F3-2DB8-45E9-AD53-4F2E87EF8E1F}" srcOrd="11" destOrd="0" presId="urn:microsoft.com/office/officeart/2005/8/layout/list1"/>
    <dgm:cxn modelId="{B2FA76C5-ECD5-417E-92D7-F140FF8F1C55}" type="presParOf" srcId="{5FCF2276-7BED-41AC-AAAE-82E9DB34A9FF}" destId="{E2114E44-EB5B-4551-85E5-FB8D22A95076}" srcOrd="12" destOrd="0" presId="urn:microsoft.com/office/officeart/2005/8/layout/list1"/>
    <dgm:cxn modelId="{F7F91910-9702-4D2E-AB47-62ADA1034502}" type="presParOf" srcId="{E2114E44-EB5B-4551-85E5-FB8D22A95076}" destId="{EFC37660-3D77-4133-B950-49E1785DBE19}" srcOrd="0" destOrd="0" presId="urn:microsoft.com/office/officeart/2005/8/layout/list1"/>
    <dgm:cxn modelId="{B5F93BC0-1514-4A06-AFD3-F84B4312A084}" type="presParOf" srcId="{E2114E44-EB5B-4551-85E5-FB8D22A95076}" destId="{B6EBB066-7AF6-47DF-8A79-2B1724D72EC5}" srcOrd="1" destOrd="0" presId="urn:microsoft.com/office/officeart/2005/8/layout/list1"/>
    <dgm:cxn modelId="{80962EF8-8B2D-42F5-9EE7-1CED921AB999}" type="presParOf" srcId="{5FCF2276-7BED-41AC-AAAE-82E9DB34A9FF}" destId="{475B2BFA-1CE4-4BDA-890F-A288A52C52AF}" srcOrd="13" destOrd="0" presId="urn:microsoft.com/office/officeart/2005/8/layout/list1"/>
    <dgm:cxn modelId="{B1697D7E-640E-49CC-96B6-A9586CE2D7AF}" type="presParOf" srcId="{5FCF2276-7BED-41AC-AAAE-82E9DB34A9FF}" destId="{11878F5C-BFCE-459D-85CB-A571E3984460}" srcOrd="14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04463EBD-0F3B-4D1A-8D89-DBA9D9A91F24}" type="doc">
      <dgm:prSet loTypeId="urn:microsoft.com/office/officeart/2005/8/layout/target1" loCatId="relationship" qsTypeId="urn:microsoft.com/office/officeart/2005/8/quickstyle/3d1" qsCatId="3D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B969EF30-2DE1-4B54-98AC-6CC696304A57}">
      <dgm:prSet phldrT="[Текст]" custT="1"/>
      <dgm:spPr/>
      <dgm:t>
        <a:bodyPr/>
        <a:lstStyle/>
        <a:p>
          <a:r>
            <a:rPr lang="ru-RU" sz="2400" b="1" dirty="0" smtClean="0">
              <a:latin typeface="Times New Roman" pitchFamily="18" charset="0"/>
              <a:cs typeface="Times New Roman" pitchFamily="18" charset="0"/>
            </a:rPr>
            <a:t>анализа чувствительности </a:t>
          </a:r>
          <a:endParaRPr lang="ru-RU" sz="2400" dirty="0">
            <a:latin typeface="Times New Roman" pitchFamily="18" charset="0"/>
            <a:cs typeface="Times New Roman" pitchFamily="18" charset="0"/>
          </a:endParaRPr>
        </a:p>
      </dgm:t>
    </dgm:pt>
    <dgm:pt modelId="{73F71E24-C1A9-4AD0-9B6F-A3D96CF8DCE9}" type="parTrans" cxnId="{43DC90B9-CDEF-47F8-9299-7851CA2753F3}">
      <dgm:prSet/>
      <dgm:spPr/>
      <dgm:t>
        <a:bodyPr/>
        <a:lstStyle/>
        <a:p>
          <a:endParaRPr lang="ru-RU" sz="4800">
            <a:latin typeface="Times New Roman" pitchFamily="18" charset="0"/>
            <a:cs typeface="Times New Roman" pitchFamily="18" charset="0"/>
          </a:endParaRPr>
        </a:p>
      </dgm:t>
    </dgm:pt>
    <dgm:pt modelId="{A7FF38A2-4678-46E8-BB76-7015BA6E4513}" type="sibTrans" cxnId="{43DC90B9-CDEF-47F8-9299-7851CA2753F3}">
      <dgm:prSet/>
      <dgm:spPr/>
      <dgm:t>
        <a:bodyPr/>
        <a:lstStyle/>
        <a:p>
          <a:endParaRPr lang="ru-RU" sz="4800">
            <a:latin typeface="Times New Roman" pitchFamily="18" charset="0"/>
            <a:cs typeface="Times New Roman" pitchFamily="18" charset="0"/>
          </a:endParaRPr>
        </a:p>
      </dgm:t>
    </dgm:pt>
    <dgm:pt modelId="{D86B2702-310E-4899-9253-7D59411A07D8}">
      <dgm:prSet phldrT="[Текст]" custT="1"/>
      <dgm:spPr/>
      <dgm:t>
        <a:bodyPr/>
        <a:lstStyle/>
        <a:p>
          <a:r>
            <a:rPr lang="ru-RU" sz="2400" b="1" dirty="0" smtClean="0">
              <a:latin typeface="Times New Roman" pitchFamily="18" charset="0"/>
              <a:cs typeface="Times New Roman" pitchFamily="18" charset="0"/>
            </a:rPr>
            <a:t>анализа сценариев инвестиционных проектов	</a:t>
          </a:r>
          <a:endParaRPr lang="ru-RU" sz="2400" dirty="0">
            <a:latin typeface="Times New Roman" pitchFamily="18" charset="0"/>
            <a:cs typeface="Times New Roman" pitchFamily="18" charset="0"/>
          </a:endParaRPr>
        </a:p>
      </dgm:t>
    </dgm:pt>
    <dgm:pt modelId="{04AFA1F8-0535-4D6F-B51A-801A92F98916}" type="parTrans" cxnId="{96B01495-2E8F-43C2-A8BB-B56F304688B0}">
      <dgm:prSet/>
      <dgm:spPr/>
      <dgm:t>
        <a:bodyPr/>
        <a:lstStyle/>
        <a:p>
          <a:endParaRPr lang="ru-RU" sz="4800">
            <a:latin typeface="Times New Roman" pitchFamily="18" charset="0"/>
            <a:cs typeface="Times New Roman" pitchFamily="18" charset="0"/>
          </a:endParaRPr>
        </a:p>
      </dgm:t>
    </dgm:pt>
    <dgm:pt modelId="{6B778FA6-DC38-4A25-9D9D-52317B66C690}" type="sibTrans" cxnId="{96B01495-2E8F-43C2-A8BB-B56F304688B0}">
      <dgm:prSet/>
      <dgm:spPr/>
      <dgm:t>
        <a:bodyPr/>
        <a:lstStyle/>
        <a:p>
          <a:endParaRPr lang="ru-RU" sz="4800">
            <a:latin typeface="Times New Roman" pitchFamily="18" charset="0"/>
            <a:cs typeface="Times New Roman" pitchFamily="18" charset="0"/>
          </a:endParaRPr>
        </a:p>
      </dgm:t>
    </dgm:pt>
    <dgm:pt modelId="{9FCE2B20-5D19-4437-882F-4A43C62E1475}">
      <dgm:prSet custT="1"/>
      <dgm:spPr/>
      <dgm:t>
        <a:bodyPr/>
        <a:lstStyle/>
        <a:p>
          <a:r>
            <a:rPr lang="ru-RU" sz="2400" b="1" dirty="0" smtClean="0">
              <a:latin typeface="Times New Roman" pitchFamily="18" charset="0"/>
              <a:cs typeface="Times New Roman" pitchFamily="18" charset="0"/>
            </a:rPr>
            <a:t>анализа в рамках имитационного моделирования</a:t>
          </a:r>
          <a:endParaRPr lang="ru-RU" sz="2400" dirty="0">
            <a:latin typeface="Times New Roman" pitchFamily="18" charset="0"/>
            <a:cs typeface="Times New Roman" pitchFamily="18" charset="0"/>
          </a:endParaRPr>
        </a:p>
      </dgm:t>
    </dgm:pt>
    <dgm:pt modelId="{3F70C2DF-51F5-49B9-B2C7-97FCD25A59A4}" type="parTrans" cxnId="{BC250516-BDC3-403C-9C61-0075E02ED46D}">
      <dgm:prSet/>
      <dgm:spPr/>
      <dgm:t>
        <a:bodyPr/>
        <a:lstStyle/>
        <a:p>
          <a:endParaRPr lang="ru-RU" sz="4800">
            <a:latin typeface="Times New Roman" pitchFamily="18" charset="0"/>
            <a:cs typeface="Times New Roman" pitchFamily="18" charset="0"/>
          </a:endParaRPr>
        </a:p>
      </dgm:t>
    </dgm:pt>
    <dgm:pt modelId="{EB5AB0A7-CAAE-4AB6-BB83-28293854DC8B}" type="sibTrans" cxnId="{BC250516-BDC3-403C-9C61-0075E02ED46D}">
      <dgm:prSet/>
      <dgm:spPr/>
      <dgm:t>
        <a:bodyPr/>
        <a:lstStyle/>
        <a:p>
          <a:endParaRPr lang="ru-RU" sz="4800">
            <a:latin typeface="Times New Roman" pitchFamily="18" charset="0"/>
            <a:cs typeface="Times New Roman" pitchFamily="18" charset="0"/>
          </a:endParaRPr>
        </a:p>
      </dgm:t>
    </dgm:pt>
    <dgm:pt modelId="{35356FC3-5FB1-4A8A-B898-E27582FB4E8B}">
      <dgm:prSet custT="1"/>
      <dgm:spPr/>
      <dgm:t>
        <a:bodyPr/>
        <a:lstStyle/>
        <a:p>
          <a:r>
            <a:rPr lang="ru-RU" sz="2400" b="1" dirty="0" smtClean="0">
              <a:latin typeface="Times New Roman" pitchFamily="18" charset="0"/>
              <a:cs typeface="Times New Roman" pitchFamily="18" charset="0"/>
            </a:rPr>
            <a:t>анализа дерева решений.</a:t>
          </a:r>
          <a:endParaRPr lang="ru-RU" sz="2400" dirty="0">
            <a:latin typeface="Times New Roman" pitchFamily="18" charset="0"/>
            <a:cs typeface="Times New Roman" pitchFamily="18" charset="0"/>
          </a:endParaRPr>
        </a:p>
      </dgm:t>
    </dgm:pt>
    <dgm:pt modelId="{9B9879EE-7565-48FE-953D-3F355AB19213}" type="parTrans" cxnId="{0BB27081-2EDF-4284-B1F8-6E6469E4ABA0}">
      <dgm:prSet/>
      <dgm:spPr/>
      <dgm:t>
        <a:bodyPr/>
        <a:lstStyle/>
        <a:p>
          <a:endParaRPr lang="ru-RU" sz="4800">
            <a:latin typeface="Times New Roman" pitchFamily="18" charset="0"/>
            <a:cs typeface="Times New Roman" pitchFamily="18" charset="0"/>
          </a:endParaRPr>
        </a:p>
      </dgm:t>
    </dgm:pt>
    <dgm:pt modelId="{58650D74-8913-404D-812C-BF6176167A2D}" type="sibTrans" cxnId="{0BB27081-2EDF-4284-B1F8-6E6469E4ABA0}">
      <dgm:prSet/>
      <dgm:spPr/>
      <dgm:t>
        <a:bodyPr/>
        <a:lstStyle/>
        <a:p>
          <a:endParaRPr lang="ru-RU" sz="4800">
            <a:latin typeface="Times New Roman" pitchFamily="18" charset="0"/>
            <a:cs typeface="Times New Roman" pitchFamily="18" charset="0"/>
          </a:endParaRPr>
        </a:p>
      </dgm:t>
    </dgm:pt>
    <dgm:pt modelId="{B63300DE-86FD-4EF5-A716-7DAEE99376F5}" type="pres">
      <dgm:prSet presAssocID="{04463EBD-0F3B-4D1A-8D89-DBA9D9A91F24}" presName="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2113116E-3A32-4E1E-8E4C-BBF08C3347A9}" type="pres">
      <dgm:prSet presAssocID="{B969EF30-2DE1-4B54-98AC-6CC696304A57}" presName="circle1" presStyleLbl="lnNode1" presStyleIdx="0" presStyleCnt="4"/>
      <dgm:spPr/>
    </dgm:pt>
    <dgm:pt modelId="{B1A2A951-7E10-4C32-A2AE-9B710BBD01D3}" type="pres">
      <dgm:prSet presAssocID="{B969EF30-2DE1-4B54-98AC-6CC696304A57}" presName="text1" presStyleLbl="revTx" presStyleIdx="0" presStyleCnt="4" custScaleX="219269" custLinFactNeighborX="60808" custLinFactNeighborY="-144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3665F94-1B24-4E17-AE90-BE08C05B613E}" type="pres">
      <dgm:prSet presAssocID="{B969EF30-2DE1-4B54-98AC-6CC696304A57}" presName="line1" presStyleLbl="callout" presStyleIdx="0" presStyleCnt="8"/>
      <dgm:spPr/>
    </dgm:pt>
    <dgm:pt modelId="{011655A4-64DB-41E8-B103-7153147C5386}" type="pres">
      <dgm:prSet presAssocID="{B969EF30-2DE1-4B54-98AC-6CC696304A57}" presName="d1" presStyleLbl="callout" presStyleIdx="1" presStyleCnt="8"/>
      <dgm:spPr/>
    </dgm:pt>
    <dgm:pt modelId="{B273033C-BE85-4B34-A11B-A09621CA287D}" type="pres">
      <dgm:prSet presAssocID="{D86B2702-310E-4899-9253-7D59411A07D8}" presName="circle2" presStyleLbl="lnNode1" presStyleIdx="1" presStyleCnt="4"/>
      <dgm:spPr/>
    </dgm:pt>
    <dgm:pt modelId="{4D7F2472-DB7B-4504-ADAE-1928CF75C513}" type="pres">
      <dgm:prSet presAssocID="{D86B2702-310E-4899-9253-7D59411A07D8}" presName="text2" presStyleLbl="revTx" presStyleIdx="1" presStyleCnt="4" custScaleX="165580" custLinFactNeighborX="40769" custLinFactNeighborY="-866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053C544-BAA2-4C17-BFAA-F10D9C210A8B}" type="pres">
      <dgm:prSet presAssocID="{D86B2702-310E-4899-9253-7D59411A07D8}" presName="line2" presStyleLbl="callout" presStyleIdx="2" presStyleCnt="8"/>
      <dgm:spPr/>
    </dgm:pt>
    <dgm:pt modelId="{E5750473-3BEA-4FC2-868E-8BF1F1867474}" type="pres">
      <dgm:prSet presAssocID="{D86B2702-310E-4899-9253-7D59411A07D8}" presName="d2" presStyleLbl="callout" presStyleIdx="3" presStyleCnt="8"/>
      <dgm:spPr/>
    </dgm:pt>
    <dgm:pt modelId="{8F3B40DB-91F5-4098-95C4-F9650DE7B440}" type="pres">
      <dgm:prSet presAssocID="{9FCE2B20-5D19-4437-882F-4A43C62E1475}" presName="circle3" presStyleLbl="lnNode1" presStyleIdx="2" presStyleCnt="4"/>
      <dgm:spPr/>
    </dgm:pt>
    <dgm:pt modelId="{3C9F8BFC-B628-46B4-93A8-1E2105551119}" type="pres">
      <dgm:prSet presAssocID="{9FCE2B20-5D19-4437-882F-4A43C62E1475}" presName="text3" presStyleLbl="revTx" presStyleIdx="2" presStyleCnt="4" custScaleX="248500" custLinFactNeighborX="75319" custLinFactNeighborY="433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A672136-6F30-4CF6-AE2F-940DA1AEDC47}" type="pres">
      <dgm:prSet presAssocID="{9FCE2B20-5D19-4437-882F-4A43C62E1475}" presName="line3" presStyleLbl="callout" presStyleIdx="4" presStyleCnt="8"/>
      <dgm:spPr/>
    </dgm:pt>
    <dgm:pt modelId="{B9C7B588-2581-45D6-874D-AD598D410947}" type="pres">
      <dgm:prSet presAssocID="{9FCE2B20-5D19-4437-882F-4A43C62E1475}" presName="d3" presStyleLbl="callout" presStyleIdx="5" presStyleCnt="8"/>
      <dgm:spPr/>
    </dgm:pt>
    <dgm:pt modelId="{AFC2681D-8939-4823-BCC4-698CD87B83C6}" type="pres">
      <dgm:prSet presAssocID="{35356FC3-5FB1-4A8A-B898-E27582FB4E8B}" presName="circle4" presStyleLbl="lnNode1" presStyleIdx="3" presStyleCnt="4"/>
      <dgm:spPr/>
    </dgm:pt>
    <dgm:pt modelId="{E2B39BA3-4E57-4B0F-993E-5031BDC61EC4}" type="pres">
      <dgm:prSet presAssocID="{35356FC3-5FB1-4A8A-B898-E27582FB4E8B}" presName="text4" presStyleLbl="revTx" presStyleIdx="3" presStyleCnt="4" custScaleX="209218" custLinFactNeighborX="60117" custLinFactNeighborY="-866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7F6E2BC-6656-4E44-A9F3-D14FDCD7B88B}" type="pres">
      <dgm:prSet presAssocID="{35356FC3-5FB1-4A8A-B898-E27582FB4E8B}" presName="line4" presStyleLbl="callout" presStyleIdx="6" presStyleCnt="8"/>
      <dgm:spPr/>
    </dgm:pt>
    <dgm:pt modelId="{12B5FEC9-1211-49EE-AE10-0CDD500727F4}" type="pres">
      <dgm:prSet presAssocID="{35356FC3-5FB1-4A8A-B898-E27582FB4E8B}" presName="d4" presStyleLbl="callout" presStyleIdx="7" presStyleCnt="8"/>
      <dgm:spPr/>
    </dgm:pt>
  </dgm:ptLst>
  <dgm:cxnLst>
    <dgm:cxn modelId="{96B01495-2E8F-43C2-A8BB-B56F304688B0}" srcId="{04463EBD-0F3B-4D1A-8D89-DBA9D9A91F24}" destId="{D86B2702-310E-4899-9253-7D59411A07D8}" srcOrd="1" destOrd="0" parTransId="{04AFA1F8-0535-4D6F-B51A-801A92F98916}" sibTransId="{6B778FA6-DC38-4A25-9D9D-52317B66C690}"/>
    <dgm:cxn modelId="{A0642A71-671C-4C6D-B92F-66F28C27DAC1}" type="presOf" srcId="{04463EBD-0F3B-4D1A-8D89-DBA9D9A91F24}" destId="{B63300DE-86FD-4EF5-A716-7DAEE99376F5}" srcOrd="0" destOrd="0" presId="urn:microsoft.com/office/officeart/2005/8/layout/target1"/>
    <dgm:cxn modelId="{0BB27081-2EDF-4284-B1F8-6E6469E4ABA0}" srcId="{04463EBD-0F3B-4D1A-8D89-DBA9D9A91F24}" destId="{35356FC3-5FB1-4A8A-B898-E27582FB4E8B}" srcOrd="3" destOrd="0" parTransId="{9B9879EE-7565-48FE-953D-3F355AB19213}" sibTransId="{58650D74-8913-404D-812C-BF6176167A2D}"/>
    <dgm:cxn modelId="{B07A96A8-E60E-4906-B0E3-D555241D80C9}" type="presOf" srcId="{35356FC3-5FB1-4A8A-B898-E27582FB4E8B}" destId="{E2B39BA3-4E57-4B0F-993E-5031BDC61EC4}" srcOrd="0" destOrd="0" presId="urn:microsoft.com/office/officeart/2005/8/layout/target1"/>
    <dgm:cxn modelId="{43DC90B9-CDEF-47F8-9299-7851CA2753F3}" srcId="{04463EBD-0F3B-4D1A-8D89-DBA9D9A91F24}" destId="{B969EF30-2DE1-4B54-98AC-6CC696304A57}" srcOrd="0" destOrd="0" parTransId="{73F71E24-C1A9-4AD0-9B6F-A3D96CF8DCE9}" sibTransId="{A7FF38A2-4678-46E8-BB76-7015BA6E4513}"/>
    <dgm:cxn modelId="{6DD4DC69-B1B8-48C0-B84A-F1B1F94FE112}" type="presOf" srcId="{9FCE2B20-5D19-4437-882F-4A43C62E1475}" destId="{3C9F8BFC-B628-46B4-93A8-1E2105551119}" srcOrd="0" destOrd="0" presId="urn:microsoft.com/office/officeart/2005/8/layout/target1"/>
    <dgm:cxn modelId="{906E8034-9209-4569-AB98-649A387A5F5B}" type="presOf" srcId="{B969EF30-2DE1-4B54-98AC-6CC696304A57}" destId="{B1A2A951-7E10-4C32-A2AE-9B710BBD01D3}" srcOrd="0" destOrd="0" presId="urn:microsoft.com/office/officeart/2005/8/layout/target1"/>
    <dgm:cxn modelId="{1687ED37-3CCA-4D5A-B35A-5BC37D3AF3E1}" type="presOf" srcId="{D86B2702-310E-4899-9253-7D59411A07D8}" destId="{4D7F2472-DB7B-4504-ADAE-1928CF75C513}" srcOrd="0" destOrd="0" presId="urn:microsoft.com/office/officeart/2005/8/layout/target1"/>
    <dgm:cxn modelId="{BC250516-BDC3-403C-9C61-0075E02ED46D}" srcId="{04463EBD-0F3B-4D1A-8D89-DBA9D9A91F24}" destId="{9FCE2B20-5D19-4437-882F-4A43C62E1475}" srcOrd="2" destOrd="0" parTransId="{3F70C2DF-51F5-49B9-B2C7-97FCD25A59A4}" sibTransId="{EB5AB0A7-CAAE-4AB6-BB83-28293854DC8B}"/>
    <dgm:cxn modelId="{BA990C91-C34D-4AD8-B777-1092A25F64FF}" type="presParOf" srcId="{B63300DE-86FD-4EF5-A716-7DAEE99376F5}" destId="{2113116E-3A32-4E1E-8E4C-BBF08C3347A9}" srcOrd="0" destOrd="0" presId="urn:microsoft.com/office/officeart/2005/8/layout/target1"/>
    <dgm:cxn modelId="{CA83B43A-BCD2-4A85-B001-231632AAF843}" type="presParOf" srcId="{B63300DE-86FD-4EF5-A716-7DAEE99376F5}" destId="{B1A2A951-7E10-4C32-A2AE-9B710BBD01D3}" srcOrd="1" destOrd="0" presId="urn:microsoft.com/office/officeart/2005/8/layout/target1"/>
    <dgm:cxn modelId="{D0F467A2-D89C-4C8E-985D-85FB41826A3D}" type="presParOf" srcId="{B63300DE-86FD-4EF5-A716-7DAEE99376F5}" destId="{73665F94-1B24-4E17-AE90-BE08C05B613E}" srcOrd="2" destOrd="0" presId="urn:microsoft.com/office/officeart/2005/8/layout/target1"/>
    <dgm:cxn modelId="{15ADBE76-AA56-4CAE-8B9E-3F8B9C7FF771}" type="presParOf" srcId="{B63300DE-86FD-4EF5-A716-7DAEE99376F5}" destId="{011655A4-64DB-41E8-B103-7153147C5386}" srcOrd="3" destOrd="0" presId="urn:microsoft.com/office/officeart/2005/8/layout/target1"/>
    <dgm:cxn modelId="{8AB3EA62-500C-43C5-B48A-498688E05FA5}" type="presParOf" srcId="{B63300DE-86FD-4EF5-A716-7DAEE99376F5}" destId="{B273033C-BE85-4B34-A11B-A09621CA287D}" srcOrd="4" destOrd="0" presId="urn:microsoft.com/office/officeart/2005/8/layout/target1"/>
    <dgm:cxn modelId="{0AC8B7EE-E3EC-41F2-9101-74BB3EF73035}" type="presParOf" srcId="{B63300DE-86FD-4EF5-A716-7DAEE99376F5}" destId="{4D7F2472-DB7B-4504-ADAE-1928CF75C513}" srcOrd="5" destOrd="0" presId="urn:microsoft.com/office/officeart/2005/8/layout/target1"/>
    <dgm:cxn modelId="{071C033E-4585-45C9-BDA6-B973E44564B8}" type="presParOf" srcId="{B63300DE-86FD-4EF5-A716-7DAEE99376F5}" destId="{9053C544-BAA2-4C17-BFAA-F10D9C210A8B}" srcOrd="6" destOrd="0" presId="urn:microsoft.com/office/officeart/2005/8/layout/target1"/>
    <dgm:cxn modelId="{C268DB7E-16DC-40AF-9D4C-7AFA582F5954}" type="presParOf" srcId="{B63300DE-86FD-4EF5-A716-7DAEE99376F5}" destId="{E5750473-3BEA-4FC2-868E-8BF1F1867474}" srcOrd="7" destOrd="0" presId="urn:microsoft.com/office/officeart/2005/8/layout/target1"/>
    <dgm:cxn modelId="{054158B1-78E7-4C31-B468-4AEEBF7AC22E}" type="presParOf" srcId="{B63300DE-86FD-4EF5-A716-7DAEE99376F5}" destId="{8F3B40DB-91F5-4098-95C4-F9650DE7B440}" srcOrd="8" destOrd="0" presId="urn:microsoft.com/office/officeart/2005/8/layout/target1"/>
    <dgm:cxn modelId="{DCF269BE-15D1-4714-AD37-91814500BC65}" type="presParOf" srcId="{B63300DE-86FD-4EF5-A716-7DAEE99376F5}" destId="{3C9F8BFC-B628-46B4-93A8-1E2105551119}" srcOrd="9" destOrd="0" presId="urn:microsoft.com/office/officeart/2005/8/layout/target1"/>
    <dgm:cxn modelId="{2050BA4C-A4D6-4E4E-9A0E-DE30A11FBC6C}" type="presParOf" srcId="{B63300DE-86FD-4EF5-A716-7DAEE99376F5}" destId="{6A672136-6F30-4CF6-AE2F-940DA1AEDC47}" srcOrd="10" destOrd="0" presId="urn:microsoft.com/office/officeart/2005/8/layout/target1"/>
    <dgm:cxn modelId="{C610F40D-F28B-4808-ACB5-349BDBE3FCDC}" type="presParOf" srcId="{B63300DE-86FD-4EF5-A716-7DAEE99376F5}" destId="{B9C7B588-2581-45D6-874D-AD598D410947}" srcOrd="11" destOrd="0" presId="urn:microsoft.com/office/officeart/2005/8/layout/target1"/>
    <dgm:cxn modelId="{B7A3586A-989C-4C99-A635-E4199802E971}" type="presParOf" srcId="{B63300DE-86FD-4EF5-A716-7DAEE99376F5}" destId="{AFC2681D-8939-4823-BCC4-698CD87B83C6}" srcOrd="12" destOrd="0" presId="urn:microsoft.com/office/officeart/2005/8/layout/target1"/>
    <dgm:cxn modelId="{16280C73-1D4B-453C-A1C8-7CD54C6F962D}" type="presParOf" srcId="{B63300DE-86FD-4EF5-A716-7DAEE99376F5}" destId="{E2B39BA3-4E57-4B0F-993E-5031BDC61EC4}" srcOrd="13" destOrd="0" presId="urn:microsoft.com/office/officeart/2005/8/layout/target1"/>
    <dgm:cxn modelId="{FA73A3CC-7159-4B9A-AC7C-3AB4EBC8E331}" type="presParOf" srcId="{B63300DE-86FD-4EF5-A716-7DAEE99376F5}" destId="{87F6E2BC-6656-4E44-A9F3-D14FDCD7B88B}" srcOrd="14" destOrd="0" presId="urn:microsoft.com/office/officeart/2005/8/layout/target1"/>
    <dgm:cxn modelId="{3FD5C08C-D600-4E96-B423-C8CEA9F23E5A}" type="presParOf" srcId="{B63300DE-86FD-4EF5-A716-7DAEE99376F5}" destId="{12B5FEC9-1211-49EE-AE10-0CDD500727F4}" srcOrd="15" destOrd="0" presId="urn:microsoft.com/office/officeart/2005/8/layout/targe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E313D378-F80F-4835-9075-51ACD61030F2}" type="doc">
      <dgm:prSet loTypeId="urn:microsoft.com/office/officeart/2005/8/layout/vProcess5" loCatId="process" qsTypeId="urn:microsoft.com/office/officeart/2005/8/quickstyle/simple5" qsCatId="simple" csTypeId="urn:microsoft.com/office/officeart/2005/8/colors/accent2_5" csCatId="accent2" phldr="1"/>
      <dgm:spPr/>
      <dgm:t>
        <a:bodyPr/>
        <a:lstStyle/>
        <a:p>
          <a:endParaRPr lang="ru-RU"/>
        </a:p>
      </dgm:t>
    </dgm:pt>
    <dgm:pt modelId="{67803B71-7AC6-486E-A96D-695DEF7ACC61}">
      <dgm:prSet phldrT="[Текст]" custT="1"/>
      <dgm:spPr/>
      <dgm:t>
        <a:bodyPr/>
        <a:lstStyle/>
        <a:p>
          <a:r>
            <a:rPr lang="ru-RU" sz="2000" dirty="0" smtClean="0">
              <a:latin typeface="Times New Roman" pitchFamily="18" charset="0"/>
              <a:cs typeface="Times New Roman" pitchFamily="18" charset="0"/>
            </a:rPr>
            <a:t>анализ неопределенности путем анализа чувствительности и сценариев; </a:t>
          </a:r>
          <a:endParaRPr lang="ru-RU" sz="2000" dirty="0">
            <a:latin typeface="Times New Roman" pitchFamily="18" charset="0"/>
            <a:cs typeface="Times New Roman" pitchFamily="18" charset="0"/>
          </a:endParaRPr>
        </a:p>
      </dgm:t>
    </dgm:pt>
    <dgm:pt modelId="{5003777A-11DD-4C62-AD5B-D2AAD9D25A24}" type="parTrans" cxnId="{8A0C2B6D-25A4-4E0F-A2D1-324DE9BD64A6}">
      <dgm:prSet/>
      <dgm:spPr/>
      <dgm:t>
        <a:bodyPr/>
        <a:lstStyle/>
        <a:p>
          <a:endParaRPr lang="ru-RU">
            <a:latin typeface="Times New Roman" pitchFamily="18" charset="0"/>
            <a:cs typeface="Times New Roman" pitchFamily="18" charset="0"/>
          </a:endParaRPr>
        </a:p>
      </dgm:t>
    </dgm:pt>
    <dgm:pt modelId="{104792DF-F4BE-42D9-B84F-BBB4CB64D741}" type="sibTrans" cxnId="{8A0C2B6D-25A4-4E0F-A2D1-324DE9BD64A6}">
      <dgm:prSet custT="1"/>
      <dgm:spPr/>
      <dgm:t>
        <a:bodyPr/>
        <a:lstStyle/>
        <a:p>
          <a:endParaRPr lang="ru-RU" sz="2400">
            <a:latin typeface="Times New Roman" pitchFamily="18" charset="0"/>
            <a:cs typeface="Times New Roman" pitchFamily="18" charset="0"/>
          </a:endParaRPr>
        </a:p>
      </dgm:t>
    </dgm:pt>
    <dgm:pt modelId="{CAD34ECB-6A71-44CB-892A-63ABC75B4665}">
      <dgm:prSet phldrT="[Текст]" custT="1"/>
      <dgm:spPr/>
      <dgm:t>
        <a:bodyPr/>
        <a:lstStyle/>
        <a:p>
          <a:r>
            <a:rPr lang="ru-RU" sz="2000" dirty="0" smtClean="0">
              <a:latin typeface="Times New Roman" pitchFamily="18" charset="0"/>
              <a:cs typeface="Times New Roman" pitchFamily="18" charset="0"/>
            </a:rPr>
            <a:t>анализ неопределенности с помощью оценки рисков, который может быть проведен с использованием разнообразных вероятностно-статистических методов. </a:t>
          </a:r>
          <a:endParaRPr lang="ru-RU" sz="2000" dirty="0">
            <a:latin typeface="Times New Roman" pitchFamily="18" charset="0"/>
            <a:cs typeface="Times New Roman" pitchFamily="18" charset="0"/>
          </a:endParaRPr>
        </a:p>
      </dgm:t>
    </dgm:pt>
    <dgm:pt modelId="{3E882934-3C43-43D9-88B8-E58D0FCCDB0C}" type="parTrans" cxnId="{1C8ECF5C-7B04-4796-B52C-A2B3099F109E}">
      <dgm:prSet/>
      <dgm:spPr/>
      <dgm:t>
        <a:bodyPr/>
        <a:lstStyle/>
        <a:p>
          <a:endParaRPr lang="ru-RU">
            <a:latin typeface="Times New Roman" pitchFamily="18" charset="0"/>
            <a:cs typeface="Times New Roman" pitchFamily="18" charset="0"/>
          </a:endParaRPr>
        </a:p>
      </dgm:t>
    </dgm:pt>
    <dgm:pt modelId="{AAD9FDEB-DC7C-4010-B61F-8BFE4C47CC8C}" type="sibTrans" cxnId="{1C8ECF5C-7B04-4796-B52C-A2B3099F109E}">
      <dgm:prSet/>
      <dgm:spPr/>
      <dgm:t>
        <a:bodyPr/>
        <a:lstStyle/>
        <a:p>
          <a:endParaRPr lang="ru-RU">
            <a:latin typeface="Times New Roman" pitchFamily="18" charset="0"/>
            <a:cs typeface="Times New Roman" pitchFamily="18" charset="0"/>
          </a:endParaRPr>
        </a:p>
      </dgm:t>
    </dgm:pt>
    <dgm:pt modelId="{D30C8610-E815-4F85-B05A-7EF4B6BE240C}" type="pres">
      <dgm:prSet presAssocID="{E313D378-F80F-4835-9075-51ACD61030F2}" presName="outer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3D40A017-4017-4207-BE41-AB5064DC67F3}" type="pres">
      <dgm:prSet presAssocID="{E313D378-F80F-4835-9075-51ACD61030F2}" presName="dummyMaxCanvas" presStyleCnt="0">
        <dgm:presLayoutVars/>
      </dgm:prSet>
      <dgm:spPr/>
    </dgm:pt>
    <dgm:pt modelId="{FF177F4B-363C-4B4A-9A2B-B6C544C9CFD2}" type="pres">
      <dgm:prSet presAssocID="{E313D378-F80F-4835-9075-51ACD61030F2}" presName="TwoNodes_1" presStyleLbl="node1" presStyleIdx="0" presStyleCnt="2" custScaleY="4335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C39F068-B2C7-41FF-B55F-C1982F2FB699}" type="pres">
      <dgm:prSet presAssocID="{E313D378-F80F-4835-9075-51ACD61030F2}" presName="TwoNodes_2" presStyleLbl="node1" presStyleIdx="1" presStyleCnt="2" custScaleX="99999" custScaleY="47520" custLinFactNeighborX="-10644" custLinFactNeighborY="-6845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39C18BB-8E0F-4A1D-8AD3-636C88A53C16}" type="pres">
      <dgm:prSet presAssocID="{E313D378-F80F-4835-9075-51ACD61030F2}" presName="TwoConn_1-2" presStyleLbl="fgAccFollowNode1" presStyleIdx="0" presStyleCnt="1" custAng="10237122" custFlipVert="1" custFlipHor="1" custScaleX="53846" custScaleY="59982" custLinFactX="-68498" custLinFactNeighborX="-100000" custLinFactNeighborY="-5219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FEAC8E7-D1C6-4680-AA8D-206B61A52D44}" type="pres">
      <dgm:prSet presAssocID="{E313D378-F80F-4835-9075-51ACD61030F2}" presName="TwoNodes_1_text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DCEDD6A-0EEA-4E8C-B8D3-F8BB3A42A42B}" type="pres">
      <dgm:prSet presAssocID="{E313D378-F80F-4835-9075-51ACD61030F2}" presName="TwoNodes_2_text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5933837C-0EA8-4CE5-944C-DE91C4B4BCCE}" type="presOf" srcId="{67803B71-7AC6-486E-A96D-695DEF7ACC61}" destId="{FF177F4B-363C-4B4A-9A2B-B6C544C9CFD2}" srcOrd="0" destOrd="0" presId="urn:microsoft.com/office/officeart/2005/8/layout/vProcess5"/>
    <dgm:cxn modelId="{8720D4AD-23EF-40AF-AD24-3CFA9459243E}" type="presOf" srcId="{CAD34ECB-6A71-44CB-892A-63ABC75B4665}" destId="{0DCEDD6A-0EEA-4E8C-B8D3-F8BB3A42A42B}" srcOrd="1" destOrd="0" presId="urn:microsoft.com/office/officeart/2005/8/layout/vProcess5"/>
    <dgm:cxn modelId="{1C8ECF5C-7B04-4796-B52C-A2B3099F109E}" srcId="{E313D378-F80F-4835-9075-51ACD61030F2}" destId="{CAD34ECB-6A71-44CB-892A-63ABC75B4665}" srcOrd="1" destOrd="0" parTransId="{3E882934-3C43-43D9-88B8-E58D0FCCDB0C}" sibTransId="{AAD9FDEB-DC7C-4010-B61F-8BFE4C47CC8C}"/>
    <dgm:cxn modelId="{9B9F0939-67C6-47AB-B0CA-2238E92853D2}" type="presOf" srcId="{E313D378-F80F-4835-9075-51ACD61030F2}" destId="{D30C8610-E815-4F85-B05A-7EF4B6BE240C}" srcOrd="0" destOrd="0" presId="urn:microsoft.com/office/officeart/2005/8/layout/vProcess5"/>
    <dgm:cxn modelId="{D4C9AB82-70F8-4548-9EFF-02D083C10864}" type="presOf" srcId="{CAD34ECB-6A71-44CB-892A-63ABC75B4665}" destId="{8C39F068-B2C7-41FF-B55F-C1982F2FB699}" srcOrd="0" destOrd="0" presId="urn:microsoft.com/office/officeart/2005/8/layout/vProcess5"/>
    <dgm:cxn modelId="{AEFC29B7-A7CA-4C2F-895B-236C83F4AF22}" type="presOf" srcId="{67803B71-7AC6-486E-A96D-695DEF7ACC61}" destId="{DFEAC8E7-D1C6-4680-AA8D-206B61A52D44}" srcOrd="1" destOrd="0" presId="urn:microsoft.com/office/officeart/2005/8/layout/vProcess5"/>
    <dgm:cxn modelId="{A9188231-988A-49D3-961D-6AE11F7EC5FE}" type="presOf" srcId="{104792DF-F4BE-42D9-B84F-BBB4CB64D741}" destId="{739C18BB-8E0F-4A1D-8AD3-636C88A53C16}" srcOrd="0" destOrd="0" presId="urn:microsoft.com/office/officeart/2005/8/layout/vProcess5"/>
    <dgm:cxn modelId="{8A0C2B6D-25A4-4E0F-A2D1-324DE9BD64A6}" srcId="{E313D378-F80F-4835-9075-51ACD61030F2}" destId="{67803B71-7AC6-486E-A96D-695DEF7ACC61}" srcOrd="0" destOrd="0" parTransId="{5003777A-11DD-4C62-AD5B-D2AAD9D25A24}" sibTransId="{104792DF-F4BE-42D9-B84F-BBB4CB64D741}"/>
    <dgm:cxn modelId="{B2030DAC-61ED-458C-A616-330EC112C17E}" type="presParOf" srcId="{D30C8610-E815-4F85-B05A-7EF4B6BE240C}" destId="{3D40A017-4017-4207-BE41-AB5064DC67F3}" srcOrd="0" destOrd="0" presId="urn:microsoft.com/office/officeart/2005/8/layout/vProcess5"/>
    <dgm:cxn modelId="{DF8E615E-07E4-4C41-BA69-D5EA74B72760}" type="presParOf" srcId="{D30C8610-E815-4F85-B05A-7EF4B6BE240C}" destId="{FF177F4B-363C-4B4A-9A2B-B6C544C9CFD2}" srcOrd="1" destOrd="0" presId="urn:microsoft.com/office/officeart/2005/8/layout/vProcess5"/>
    <dgm:cxn modelId="{E02EB540-DC50-4D33-8434-42DBA5A65C16}" type="presParOf" srcId="{D30C8610-E815-4F85-B05A-7EF4B6BE240C}" destId="{8C39F068-B2C7-41FF-B55F-C1982F2FB699}" srcOrd="2" destOrd="0" presId="urn:microsoft.com/office/officeart/2005/8/layout/vProcess5"/>
    <dgm:cxn modelId="{BD4869D1-E1DE-4402-A33E-E8C29C92EC9C}" type="presParOf" srcId="{D30C8610-E815-4F85-B05A-7EF4B6BE240C}" destId="{739C18BB-8E0F-4A1D-8AD3-636C88A53C16}" srcOrd="3" destOrd="0" presId="urn:microsoft.com/office/officeart/2005/8/layout/vProcess5"/>
    <dgm:cxn modelId="{A22BC7A5-69A8-4B75-BD40-0FE1DEC3029E}" type="presParOf" srcId="{D30C8610-E815-4F85-B05A-7EF4B6BE240C}" destId="{DFEAC8E7-D1C6-4680-AA8D-206B61A52D44}" srcOrd="4" destOrd="0" presId="urn:microsoft.com/office/officeart/2005/8/layout/vProcess5"/>
    <dgm:cxn modelId="{40348C82-047A-417A-A1D0-7B7A7D6FAC0C}" type="presParOf" srcId="{D30C8610-E815-4F85-B05A-7EF4B6BE240C}" destId="{0DCEDD6A-0EEA-4E8C-B8D3-F8BB3A42A42B}" srcOrd="5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B1D9139C-67BC-46CE-8346-0464D4B062F1}" type="doc">
      <dgm:prSet loTypeId="urn:microsoft.com/office/officeart/2005/8/layout/list1" loCatId="list" qsTypeId="urn:microsoft.com/office/officeart/2005/8/quickstyle/simple1" qsCatId="simple" csTypeId="urn:microsoft.com/office/officeart/2005/8/colors/accent3_1" csCatId="accent3" phldr="1"/>
      <dgm:spPr/>
      <dgm:t>
        <a:bodyPr/>
        <a:lstStyle/>
        <a:p>
          <a:endParaRPr lang="ru-RU"/>
        </a:p>
      </dgm:t>
    </dgm:pt>
    <dgm:pt modelId="{C4AC5DB2-BFDF-4A78-91ED-2FD2956B0F29}">
      <dgm:prSet phldrT="[Текст]" custT="1"/>
      <dgm:spPr/>
      <dgm:t>
        <a:bodyPr/>
        <a:lstStyle/>
        <a:p>
          <a:r>
            <a:rPr lang="ru-RU" sz="1800" b="1" dirty="0" smtClean="0">
              <a:latin typeface="Times New Roman" pitchFamily="18" charset="0"/>
              <a:cs typeface="Times New Roman" pitchFamily="18" charset="0"/>
            </a:rPr>
            <a:t>Выбор ключевого показателя эффективности инвестиций</a:t>
          </a:r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, в качестве которого может служить внутренняя норма прибыльности (IRR) или чистое современное значение (NPV). </a:t>
          </a:r>
          <a:endParaRPr lang="ru-RU" sz="1800" dirty="0">
            <a:latin typeface="Times New Roman" pitchFamily="18" charset="0"/>
            <a:cs typeface="Times New Roman" pitchFamily="18" charset="0"/>
          </a:endParaRPr>
        </a:p>
      </dgm:t>
    </dgm:pt>
    <dgm:pt modelId="{DA98DDCE-6976-48C2-80B7-198EBAEE2099}" type="parTrans" cxnId="{2BE42E1D-5004-4E3E-9142-D65105246CD6}">
      <dgm:prSet/>
      <dgm:spPr/>
      <dgm:t>
        <a:bodyPr/>
        <a:lstStyle/>
        <a:p>
          <a:endParaRPr lang="ru-RU" sz="2000">
            <a:latin typeface="Times New Roman" pitchFamily="18" charset="0"/>
            <a:cs typeface="Times New Roman" pitchFamily="18" charset="0"/>
          </a:endParaRPr>
        </a:p>
      </dgm:t>
    </dgm:pt>
    <dgm:pt modelId="{AEC0E1BD-7C48-4ADF-86F2-55C08C0FAC6B}" type="sibTrans" cxnId="{2BE42E1D-5004-4E3E-9142-D65105246CD6}">
      <dgm:prSet/>
      <dgm:spPr/>
      <dgm:t>
        <a:bodyPr/>
        <a:lstStyle/>
        <a:p>
          <a:endParaRPr lang="ru-RU" sz="2000">
            <a:latin typeface="Times New Roman" pitchFamily="18" charset="0"/>
            <a:cs typeface="Times New Roman" pitchFamily="18" charset="0"/>
          </a:endParaRPr>
        </a:p>
      </dgm:t>
    </dgm:pt>
    <dgm:pt modelId="{5F22208F-1CFA-4F56-A105-78AE5DEEC7C8}">
      <dgm:prSet phldrT="[Текст]" custT="1"/>
      <dgm:spPr/>
      <dgm:t>
        <a:bodyPr/>
        <a:lstStyle/>
        <a:p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b="1" dirty="0" smtClean="0">
              <a:latin typeface="Times New Roman" pitchFamily="18" charset="0"/>
              <a:cs typeface="Times New Roman" pitchFamily="18" charset="0"/>
            </a:rPr>
            <a:t>Выбор факторов, относительно которых разработчик инвестиционного проекта не имеет однозначного суждения </a:t>
          </a:r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(т.е. находится в состоянии неопределенности). </a:t>
          </a:r>
          <a:endParaRPr lang="ru-RU" sz="1800" dirty="0">
            <a:latin typeface="Times New Roman" pitchFamily="18" charset="0"/>
            <a:cs typeface="Times New Roman" pitchFamily="18" charset="0"/>
          </a:endParaRPr>
        </a:p>
      </dgm:t>
    </dgm:pt>
    <dgm:pt modelId="{76503DF7-14C5-405F-B476-9EEBB26E76BE}" type="parTrans" cxnId="{CE4172CC-E6B1-4C34-9989-EF14F5A0A1DF}">
      <dgm:prSet/>
      <dgm:spPr/>
      <dgm:t>
        <a:bodyPr/>
        <a:lstStyle/>
        <a:p>
          <a:endParaRPr lang="ru-RU" sz="2000">
            <a:latin typeface="Times New Roman" pitchFamily="18" charset="0"/>
            <a:cs typeface="Times New Roman" pitchFamily="18" charset="0"/>
          </a:endParaRPr>
        </a:p>
      </dgm:t>
    </dgm:pt>
    <dgm:pt modelId="{0845666B-D18A-4B00-A460-D4A08F03C5E2}" type="sibTrans" cxnId="{CE4172CC-E6B1-4C34-9989-EF14F5A0A1DF}">
      <dgm:prSet/>
      <dgm:spPr/>
      <dgm:t>
        <a:bodyPr/>
        <a:lstStyle/>
        <a:p>
          <a:endParaRPr lang="ru-RU" sz="2000">
            <a:latin typeface="Times New Roman" pitchFamily="18" charset="0"/>
            <a:cs typeface="Times New Roman" pitchFamily="18" charset="0"/>
          </a:endParaRPr>
        </a:p>
      </dgm:t>
    </dgm:pt>
    <dgm:pt modelId="{902025CE-6D20-479F-87BD-2E5E6BD048B0}">
      <dgm:prSet phldrT="[Текст]" custT="1"/>
      <dgm:spPr/>
      <dgm:t>
        <a:bodyPr/>
        <a:lstStyle/>
        <a:p>
          <a:r>
            <a:rPr lang="ru-RU" sz="1600" b="1" dirty="0" smtClean="0">
              <a:latin typeface="Times New Roman" pitchFamily="18" charset="0"/>
              <a:cs typeface="Times New Roman" pitchFamily="18" charset="0"/>
            </a:rPr>
            <a:t>Установление номинальных и предельных (нижних и верхних) значений неопределенных факторов</a:t>
          </a:r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, выбранных на втором шаге процедуры. Предельных факторов может быть несколько, например 5% и 10% от номинального значения (всего четыре в данном случае). </a:t>
          </a:r>
          <a:endParaRPr lang="ru-RU" sz="1600" dirty="0">
            <a:latin typeface="Times New Roman" pitchFamily="18" charset="0"/>
            <a:cs typeface="Times New Roman" pitchFamily="18" charset="0"/>
          </a:endParaRPr>
        </a:p>
      </dgm:t>
    </dgm:pt>
    <dgm:pt modelId="{8A002196-BAB2-46DB-B544-70258DDC5A11}" type="parTrans" cxnId="{FDC348B1-E562-417D-8B63-8C35649D08E1}">
      <dgm:prSet/>
      <dgm:spPr/>
      <dgm:t>
        <a:bodyPr/>
        <a:lstStyle/>
        <a:p>
          <a:endParaRPr lang="ru-RU" sz="2000">
            <a:latin typeface="Times New Roman" pitchFamily="18" charset="0"/>
            <a:cs typeface="Times New Roman" pitchFamily="18" charset="0"/>
          </a:endParaRPr>
        </a:p>
      </dgm:t>
    </dgm:pt>
    <dgm:pt modelId="{80692C7D-7FAC-49E2-B6F9-116CB98DE872}" type="sibTrans" cxnId="{FDC348B1-E562-417D-8B63-8C35649D08E1}">
      <dgm:prSet/>
      <dgm:spPr/>
      <dgm:t>
        <a:bodyPr/>
        <a:lstStyle/>
        <a:p>
          <a:endParaRPr lang="ru-RU" sz="2000">
            <a:latin typeface="Times New Roman" pitchFamily="18" charset="0"/>
            <a:cs typeface="Times New Roman" pitchFamily="18" charset="0"/>
          </a:endParaRPr>
        </a:p>
      </dgm:t>
    </dgm:pt>
    <dgm:pt modelId="{EF4B9006-3373-4AFA-AD61-DD34CE87081C}">
      <dgm:prSet phldrT="[Текст]" custT="1"/>
      <dgm:spPr/>
      <dgm:t>
        <a:bodyPr/>
        <a:lstStyle/>
        <a:p>
          <a:r>
            <a:rPr lang="ru-RU" sz="1800" b="1" dirty="0" smtClean="0">
              <a:latin typeface="Times New Roman" pitchFamily="18" charset="0"/>
              <a:cs typeface="Times New Roman" pitchFamily="18" charset="0"/>
            </a:rPr>
            <a:t>Расчет ключевого показателя для всех выбранных предельных значений неопределенных факторов</a:t>
          </a:r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.</a:t>
          </a:r>
          <a:endParaRPr lang="ru-RU" sz="1800" dirty="0">
            <a:latin typeface="Times New Roman" pitchFamily="18" charset="0"/>
            <a:cs typeface="Times New Roman" pitchFamily="18" charset="0"/>
          </a:endParaRPr>
        </a:p>
      </dgm:t>
    </dgm:pt>
    <dgm:pt modelId="{0AF7D7C8-401C-41BE-998B-599B864D0352}" type="parTrans" cxnId="{EB1B55AC-EF6C-4988-B127-646B39B230E2}">
      <dgm:prSet/>
      <dgm:spPr/>
      <dgm:t>
        <a:bodyPr/>
        <a:lstStyle/>
        <a:p>
          <a:endParaRPr lang="ru-RU" sz="2000">
            <a:latin typeface="Times New Roman" pitchFamily="18" charset="0"/>
            <a:cs typeface="Times New Roman" pitchFamily="18" charset="0"/>
          </a:endParaRPr>
        </a:p>
      </dgm:t>
    </dgm:pt>
    <dgm:pt modelId="{0405AA71-85E2-4E2E-B56D-DA524C1767AF}" type="sibTrans" cxnId="{EB1B55AC-EF6C-4988-B127-646B39B230E2}">
      <dgm:prSet/>
      <dgm:spPr/>
      <dgm:t>
        <a:bodyPr/>
        <a:lstStyle/>
        <a:p>
          <a:endParaRPr lang="ru-RU" sz="2000">
            <a:latin typeface="Times New Roman" pitchFamily="18" charset="0"/>
            <a:cs typeface="Times New Roman" pitchFamily="18" charset="0"/>
          </a:endParaRPr>
        </a:p>
      </dgm:t>
    </dgm:pt>
    <dgm:pt modelId="{C2E8D428-F6A3-4CB1-A083-293615399FCE}">
      <dgm:prSet phldrT="[Текст]" custT="1"/>
      <dgm:spPr/>
      <dgm:t>
        <a:bodyPr/>
        <a:lstStyle/>
        <a:p>
          <a:r>
            <a:rPr lang="ru-RU" sz="1600" b="1" dirty="0" smtClean="0">
              <a:latin typeface="Times New Roman" pitchFamily="18" charset="0"/>
              <a:cs typeface="Times New Roman" pitchFamily="18" charset="0"/>
            </a:rPr>
            <a:t>Построение графика чувствительности для всех неопределенных факторов.</a:t>
          </a:r>
          <a:endParaRPr lang="ru-RU" sz="1600" b="1" dirty="0">
            <a:latin typeface="Times New Roman" pitchFamily="18" charset="0"/>
            <a:cs typeface="Times New Roman" pitchFamily="18" charset="0"/>
          </a:endParaRPr>
        </a:p>
      </dgm:t>
    </dgm:pt>
    <dgm:pt modelId="{38B1272A-4150-4631-AF45-DD0980154F9D}" type="parTrans" cxnId="{BC547FD6-C4B6-48E2-A843-6B271E1C9DB9}">
      <dgm:prSet/>
      <dgm:spPr/>
      <dgm:t>
        <a:bodyPr/>
        <a:lstStyle/>
        <a:p>
          <a:endParaRPr lang="ru-RU" sz="2000">
            <a:latin typeface="Times New Roman" pitchFamily="18" charset="0"/>
            <a:cs typeface="Times New Roman" pitchFamily="18" charset="0"/>
          </a:endParaRPr>
        </a:p>
      </dgm:t>
    </dgm:pt>
    <dgm:pt modelId="{174B7C89-3D2E-4814-8D01-45235804B7AD}" type="sibTrans" cxnId="{BC547FD6-C4B6-48E2-A843-6B271E1C9DB9}">
      <dgm:prSet/>
      <dgm:spPr/>
      <dgm:t>
        <a:bodyPr/>
        <a:lstStyle/>
        <a:p>
          <a:endParaRPr lang="ru-RU" sz="2000">
            <a:latin typeface="Times New Roman" pitchFamily="18" charset="0"/>
            <a:cs typeface="Times New Roman" pitchFamily="18" charset="0"/>
          </a:endParaRPr>
        </a:p>
      </dgm:t>
    </dgm:pt>
    <dgm:pt modelId="{25638829-94E1-4BC9-80A8-7CA40C8F14E8}" type="pres">
      <dgm:prSet presAssocID="{B1D9139C-67BC-46CE-8346-0464D4B062F1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9DCBBD4D-58EF-46D0-BF2F-7C65BE738E66}" type="pres">
      <dgm:prSet presAssocID="{C4AC5DB2-BFDF-4A78-91ED-2FD2956B0F29}" presName="parentLin" presStyleCnt="0"/>
      <dgm:spPr/>
    </dgm:pt>
    <dgm:pt modelId="{AB7BC769-BAEF-43B6-83B3-79CEA748BD44}" type="pres">
      <dgm:prSet presAssocID="{C4AC5DB2-BFDF-4A78-91ED-2FD2956B0F29}" presName="parentLeftMargin" presStyleLbl="node1" presStyleIdx="0" presStyleCnt="5"/>
      <dgm:spPr/>
      <dgm:t>
        <a:bodyPr/>
        <a:lstStyle/>
        <a:p>
          <a:endParaRPr lang="ru-RU"/>
        </a:p>
      </dgm:t>
    </dgm:pt>
    <dgm:pt modelId="{09CDC532-A1F4-46BD-BE10-EDD8FBA0312B}" type="pres">
      <dgm:prSet presAssocID="{C4AC5DB2-BFDF-4A78-91ED-2FD2956B0F29}" presName="parentText" presStyleLbl="node1" presStyleIdx="0" presStyleCnt="5" custScaleX="139662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665C628-4549-4652-B1FF-4FF0C4393EF3}" type="pres">
      <dgm:prSet presAssocID="{C4AC5DB2-BFDF-4A78-91ED-2FD2956B0F29}" presName="negativeSpace" presStyleCnt="0"/>
      <dgm:spPr/>
    </dgm:pt>
    <dgm:pt modelId="{77817F90-6A20-42FF-BDEB-6B73EE280E19}" type="pres">
      <dgm:prSet presAssocID="{C4AC5DB2-BFDF-4A78-91ED-2FD2956B0F29}" presName="childText" presStyleLbl="conFgAcc1" presStyleIdx="0" presStyleCnt="5">
        <dgm:presLayoutVars>
          <dgm:bulletEnabled val="1"/>
        </dgm:presLayoutVars>
      </dgm:prSet>
      <dgm:spPr/>
    </dgm:pt>
    <dgm:pt modelId="{AF58C12D-C1EB-415A-A055-A300E95566DF}" type="pres">
      <dgm:prSet presAssocID="{AEC0E1BD-7C48-4ADF-86F2-55C08C0FAC6B}" presName="spaceBetweenRectangles" presStyleCnt="0"/>
      <dgm:spPr/>
    </dgm:pt>
    <dgm:pt modelId="{8F1324AF-37F5-405A-86CE-9DFD36CB96FB}" type="pres">
      <dgm:prSet presAssocID="{5F22208F-1CFA-4F56-A105-78AE5DEEC7C8}" presName="parentLin" presStyleCnt="0"/>
      <dgm:spPr/>
    </dgm:pt>
    <dgm:pt modelId="{1C8ECB95-09C7-4E01-BE1D-0B7EA3162156}" type="pres">
      <dgm:prSet presAssocID="{5F22208F-1CFA-4F56-A105-78AE5DEEC7C8}" presName="parentLeftMargin" presStyleLbl="node1" presStyleIdx="0" presStyleCnt="5"/>
      <dgm:spPr/>
      <dgm:t>
        <a:bodyPr/>
        <a:lstStyle/>
        <a:p>
          <a:endParaRPr lang="ru-RU"/>
        </a:p>
      </dgm:t>
    </dgm:pt>
    <dgm:pt modelId="{A097838B-92BF-45C5-90E1-A82AFB2003F4}" type="pres">
      <dgm:prSet presAssocID="{5F22208F-1CFA-4F56-A105-78AE5DEEC7C8}" presName="parentText" presStyleLbl="node1" presStyleIdx="1" presStyleCnt="5" custScaleX="138706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80A7763-572C-41FB-8DB8-1A9F4B04047F}" type="pres">
      <dgm:prSet presAssocID="{5F22208F-1CFA-4F56-A105-78AE5DEEC7C8}" presName="negativeSpace" presStyleCnt="0"/>
      <dgm:spPr/>
    </dgm:pt>
    <dgm:pt modelId="{D7A8EA95-DC12-4B9E-80CE-98201919E41C}" type="pres">
      <dgm:prSet presAssocID="{5F22208F-1CFA-4F56-A105-78AE5DEEC7C8}" presName="childText" presStyleLbl="conFgAcc1" presStyleIdx="1" presStyleCnt="5">
        <dgm:presLayoutVars>
          <dgm:bulletEnabled val="1"/>
        </dgm:presLayoutVars>
      </dgm:prSet>
      <dgm:spPr/>
    </dgm:pt>
    <dgm:pt modelId="{5138C468-44AB-4DBE-AD97-6CEE739273F1}" type="pres">
      <dgm:prSet presAssocID="{0845666B-D18A-4B00-A460-D4A08F03C5E2}" presName="spaceBetweenRectangles" presStyleCnt="0"/>
      <dgm:spPr/>
    </dgm:pt>
    <dgm:pt modelId="{A2141A00-DB69-4CE4-B6BD-60538F438908}" type="pres">
      <dgm:prSet presAssocID="{902025CE-6D20-479F-87BD-2E5E6BD048B0}" presName="parentLin" presStyleCnt="0"/>
      <dgm:spPr/>
    </dgm:pt>
    <dgm:pt modelId="{7718D373-F835-4A52-90D3-4623B8087CBB}" type="pres">
      <dgm:prSet presAssocID="{902025CE-6D20-479F-87BD-2E5E6BD048B0}" presName="parentLeftMargin" presStyleLbl="node1" presStyleIdx="1" presStyleCnt="5"/>
      <dgm:spPr/>
      <dgm:t>
        <a:bodyPr/>
        <a:lstStyle/>
        <a:p>
          <a:endParaRPr lang="ru-RU"/>
        </a:p>
      </dgm:t>
    </dgm:pt>
    <dgm:pt modelId="{F55C1A3B-CC7B-4557-BFB0-97C5371F8031}" type="pres">
      <dgm:prSet presAssocID="{902025CE-6D20-479F-87BD-2E5E6BD048B0}" presName="parentText" presStyleLbl="node1" presStyleIdx="2" presStyleCnt="5" custScaleX="13996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36F40AF-B278-4DC5-8D43-C0F06390FAAF}" type="pres">
      <dgm:prSet presAssocID="{902025CE-6D20-479F-87BD-2E5E6BD048B0}" presName="negativeSpace" presStyleCnt="0"/>
      <dgm:spPr/>
    </dgm:pt>
    <dgm:pt modelId="{4AB48055-458F-417A-88C5-C3B59D18F577}" type="pres">
      <dgm:prSet presAssocID="{902025CE-6D20-479F-87BD-2E5E6BD048B0}" presName="childText" presStyleLbl="conFgAcc1" presStyleIdx="2" presStyleCnt="5">
        <dgm:presLayoutVars>
          <dgm:bulletEnabled val="1"/>
        </dgm:presLayoutVars>
      </dgm:prSet>
      <dgm:spPr/>
    </dgm:pt>
    <dgm:pt modelId="{2DE22B9C-A104-4731-962F-1A9C7B366185}" type="pres">
      <dgm:prSet presAssocID="{80692C7D-7FAC-49E2-B6F9-116CB98DE872}" presName="spaceBetweenRectangles" presStyleCnt="0"/>
      <dgm:spPr/>
    </dgm:pt>
    <dgm:pt modelId="{41648E5B-4AA5-4138-AA0B-D056BB045299}" type="pres">
      <dgm:prSet presAssocID="{EF4B9006-3373-4AFA-AD61-DD34CE87081C}" presName="parentLin" presStyleCnt="0"/>
      <dgm:spPr/>
    </dgm:pt>
    <dgm:pt modelId="{0EB6F116-A454-4598-8C24-3B730D1B12B0}" type="pres">
      <dgm:prSet presAssocID="{EF4B9006-3373-4AFA-AD61-DD34CE87081C}" presName="parentLeftMargin" presStyleLbl="node1" presStyleIdx="2" presStyleCnt="5"/>
      <dgm:spPr/>
      <dgm:t>
        <a:bodyPr/>
        <a:lstStyle/>
        <a:p>
          <a:endParaRPr lang="ru-RU"/>
        </a:p>
      </dgm:t>
    </dgm:pt>
    <dgm:pt modelId="{772E2BF6-BE1A-4C7D-AEC8-5C69EF5C18D5}" type="pres">
      <dgm:prSet presAssocID="{EF4B9006-3373-4AFA-AD61-DD34CE87081C}" presName="parentText" presStyleLbl="node1" presStyleIdx="3" presStyleCnt="5" custScaleX="14285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0AA34A8-E602-4458-B2BE-C5F28A773712}" type="pres">
      <dgm:prSet presAssocID="{EF4B9006-3373-4AFA-AD61-DD34CE87081C}" presName="negativeSpace" presStyleCnt="0"/>
      <dgm:spPr/>
    </dgm:pt>
    <dgm:pt modelId="{97CBD50D-CDCA-4458-9334-30F78EEAEA0F}" type="pres">
      <dgm:prSet presAssocID="{EF4B9006-3373-4AFA-AD61-DD34CE87081C}" presName="childText" presStyleLbl="conFgAcc1" presStyleIdx="3" presStyleCnt="5">
        <dgm:presLayoutVars>
          <dgm:bulletEnabled val="1"/>
        </dgm:presLayoutVars>
      </dgm:prSet>
      <dgm:spPr/>
    </dgm:pt>
    <dgm:pt modelId="{CC24F3E0-6911-4752-B081-1EB2F82F7C98}" type="pres">
      <dgm:prSet presAssocID="{0405AA71-85E2-4E2E-B56D-DA524C1767AF}" presName="spaceBetweenRectangles" presStyleCnt="0"/>
      <dgm:spPr/>
    </dgm:pt>
    <dgm:pt modelId="{63724C75-7B26-4658-B321-F2D8C4AB6F8B}" type="pres">
      <dgm:prSet presAssocID="{C2E8D428-F6A3-4CB1-A083-293615399FCE}" presName="parentLin" presStyleCnt="0"/>
      <dgm:spPr/>
    </dgm:pt>
    <dgm:pt modelId="{F3899261-C2F2-4CEC-93A0-3B2519182F12}" type="pres">
      <dgm:prSet presAssocID="{C2E8D428-F6A3-4CB1-A083-293615399FCE}" presName="parentLeftMargin" presStyleLbl="node1" presStyleIdx="3" presStyleCnt="5"/>
      <dgm:spPr/>
      <dgm:t>
        <a:bodyPr/>
        <a:lstStyle/>
        <a:p>
          <a:endParaRPr lang="ru-RU"/>
        </a:p>
      </dgm:t>
    </dgm:pt>
    <dgm:pt modelId="{CE0C1858-51B4-45E8-9AC3-8A1321B1E362}" type="pres">
      <dgm:prSet presAssocID="{C2E8D428-F6A3-4CB1-A083-293615399FCE}" presName="parentText" presStyleLbl="node1" presStyleIdx="4" presStyleCnt="5" custScaleX="14285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0CF1A6F-6FB2-466E-8D82-65581C31C38D}" type="pres">
      <dgm:prSet presAssocID="{C2E8D428-F6A3-4CB1-A083-293615399FCE}" presName="negativeSpace" presStyleCnt="0"/>
      <dgm:spPr/>
    </dgm:pt>
    <dgm:pt modelId="{E653FF51-5FC3-421A-ACFD-1AAA78FF6680}" type="pres">
      <dgm:prSet presAssocID="{C2E8D428-F6A3-4CB1-A083-293615399FCE}" presName="childText" presStyleLbl="conFgAcc1" presStyleIdx="4" presStyleCnt="5">
        <dgm:presLayoutVars>
          <dgm:bulletEnabled val="1"/>
        </dgm:presLayoutVars>
      </dgm:prSet>
      <dgm:spPr/>
    </dgm:pt>
  </dgm:ptLst>
  <dgm:cxnLst>
    <dgm:cxn modelId="{FDC348B1-E562-417D-8B63-8C35649D08E1}" srcId="{B1D9139C-67BC-46CE-8346-0464D4B062F1}" destId="{902025CE-6D20-479F-87BD-2E5E6BD048B0}" srcOrd="2" destOrd="0" parTransId="{8A002196-BAB2-46DB-B544-70258DDC5A11}" sibTransId="{80692C7D-7FAC-49E2-B6F9-116CB98DE872}"/>
    <dgm:cxn modelId="{EB1B55AC-EF6C-4988-B127-646B39B230E2}" srcId="{B1D9139C-67BC-46CE-8346-0464D4B062F1}" destId="{EF4B9006-3373-4AFA-AD61-DD34CE87081C}" srcOrd="3" destOrd="0" parTransId="{0AF7D7C8-401C-41BE-998B-599B864D0352}" sibTransId="{0405AA71-85E2-4E2E-B56D-DA524C1767AF}"/>
    <dgm:cxn modelId="{2BE42E1D-5004-4E3E-9142-D65105246CD6}" srcId="{B1D9139C-67BC-46CE-8346-0464D4B062F1}" destId="{C4AC5DB2-BFDF-4A78-91ED-2FD2956B0F29}" srcOrd="0" destOrd="0" parTransId="{DA98DDCE-6976-48C2-80B7-198EBAEE2099}" sibTransId="{AEC0E1BD-7C48-4ADF-86F2-55C08C0FAC6B}"/>
    <dgm:cxn modelId="{BC547FD6-C4B6-48E2-A843-6B271E1C9DB9}" srcId="{B1D9139C-67BC-46CE-8346-0464D4B062F1}" destId="{C2E8D428-F6A3-4CB1-A083-293615399FCE}" srcOrd="4" destOrd="0" parTransId="{38B1272A-4150-4631-AF45-DD0980154F9D}" sibTransId="{174B7C89-3D2E-4814-8D01-45235804B7AD}"/>
    <dgm:cxn modelId="{6CE0CBF4-EF9C-46A3-90E9-953A3EFD4619}" type="presOf" srcId="{C2E8D428-F6A3-4CB1-A083-293615399FCE}" destId="{F3899261-C2F2-4CEC-93A0-3B2519182F12}" srcOrd="0" destOrd="0" presId="urn:microsoft.com/office/officeart/2005/8/layout/list1"/>
    <dgm:cxn modelId="{9D0AD491-50F0-4AAB-AFA8-9210C5F7161E}" type="presOf" srcId="{C4AC5DB2-BFDF-4A78-91ED-2FD2956B0F29}" destId="{09CDC532-A1F4-46BD-BE10-EDD8FBA0312B}" srcOrd="1" destOrd="0" presId="urn:microsoft.com/office/officeart/2005/8/layout/list1"/>
    <dgm:cxn modelId="{85FCD5CA-2E37-48C8-A623-909C86302214}" type="presOf" srcId="{5F22208F-1CFA-4F56-A105-78AE5DEEC7C8}" destId="{A097838B-92BF-45C5-90E1-A82AFB2003F4}" srcOrd="1" destOrd="0" presId="urn:microsoft.com/office/officeart/2005/8/layout/list1"/>
    <dgm:cxn modelId="{8A2E64D8-4AD3-437E-A77E-8545F1D12AE2}" type="presOf" srcId="{EF4B9006-3373-4AFA-AD61-DD34CE87081C}" destId="{772E2BF6-BE1A-4C7D-AEC8-5C69EF5C18D5}" srcOrd="1" destOrd="0" presId="urn:microsoft.com/office/officeart/2005/8/layout/list1"/>
    <dgm:cxn modelId="{4AB63287-EC7F-4129-9442-F4E447D8D2B0}" type="presOf" srcId="{EF4B9006-3373-4AFA-AD61-DD34CE87081C}" destId="{0EB6F116-A454-4598-8C24-3B730D1B12B0}" srcOrd="0" destOrd="0" presId="urn:microsoft.com/office/officeart/2005/8/layout/list1"/>
    <dgm:cxn modelId="{FA33269D-7B16-4B05-9EC0-88DE82553904}" type="presOf" srcId="{902025CE-6D20-479F-87BD-2E5E6BD048B0}" destId="{F55C1A3B-CC7B-4557-BFB0-97C5371F8031}" srcOrd="1" destOrd="0" presId="urn:microsoft.com/office/officeart/2005/8/layout/list1"/>
    <dgm:cxn modelId="{90B636BE-8A2C-4E68-9779-25D552C194A4}" type="presOf" srcId="{C2E8D428-F6A3-4CB1-A083-293615399FCE}" destId="{CE0C1858-51B4-45E8-9AC3-8A1321B1E362}" srcOrd="1" destOrd="0" presId="urn:microsoft.com/office/officeart/2005/8/layout/list1"/>
    <dgm:cxn modelId="{406F1E2D-E4A6-41D7-B891-CD44B3D5D981}" type="presOf" srcId="{902025CE-6D20-479F-87BD-2E5E6BD048B0}" destId="{7718D373-F835-4A52-90D3-4623B8087CBB}" srcOrd="0" destOrd="0" presId="urn:microsoft.com/office/officeart/2005/8/layout/list1"/>
    <dgm:cxn modelId="{F31DBE48-E3D7-4B2C-ADA9-5D141A3B328B}" type="presOf" srcId="{B1D9139C-67BC-46CE-8346-0464D4B062F1}" destId="{25638829-94E1-4BC9-80A8-7CA40C8F14E8}" srcOrd="0" destOrd="0" presId="urn:microsoft.com/office/officeart/2005/8/layout/list1"/>
    <dgm:cxn modelId="{5F51A921-073C-4ECB-B124-BD577DFA6233}" type="presOf" srcId="{5F22208F-1CFA-4F56-A105-78AE5DEEC7C8}" destId="{1C8ECB95-09C7-4E01-BE1D-0B7EA3162156}" srcOrd="0" destOrd="0" presId="urn:microsoft.com/office/officeart/2005/8/layout/list1"/>
    <dgm:cxn modelId="{AF18303C-F23A-4D17-9F4F-B37A718D4CD4}" type="presOf" srcId="{C4AC5DB2-BFDF-4A78-91ED-2FD2956B0F29}" destId="{AB7BC769-BAEF-43B6-83B3-79CEA748BD44}" srcOrd="0" destOrd="0" presId="urn:microsoft.com/office/officeart/2005/8/layout/list1"/>
    <dgm:cxn modelId="{CE4172CC-E6B1-4C34-9989-EF14F5A0A1DF}" srcId="{B1D9139C-67BC-46CE-8346-0464D4B062F1}" destId="{5F22208F-1CFA-4F56-A105-78AE5DEEC7C8}" srcOrd="1" destOrd="0" parTransId="{76503DF7-14C5-405F-B476-9EEBB26E76BE}" sibTransId="{0845666B-D18A-4B00-A460-D4A08F03C5E2}"/>
    <dgm:cxn modelId="{56937DDF-71AE-432B-9D29-0E6139A17DFB}" type="presParOf" srcId="{25638829-94E1-4BC9-80A8-7CA40C8F14E8}" destId="{9DCBBD4D-58EF-46D0-BF2F-7C65BE738E66}" srcOrd="0" destOrd="0" presId="urn:microsoft.com/office/officeart/2005/8/layout/list1"/>
    <dgm:cxn modelId="{7E2EED8D-35B5-41E8-9D18-498BBA245BFC}" type="presParOf" srcId="{9DCBBD4D-58EF-46D0-BF2F-7C65BE738E66}" destId="{AB7BC769-BAEF-43B6-83B3-79CEA748BD44}" srcOrd="0" destOrd="0" presId="urn:microsoft.com/office/officeart/2005/8/layout/list1"/>
    <dgm:cxn modelId="{D4BCE358-B404-4AE3-BB89-E8855284D499}" type="presParOf" srcId="{9DCBBD4D-58EF-46D0-BF2F-7C65BE738E66}" destId="{09CDC532-A1F4-46BD-BE10-EDD8FBA0312B}" srcOrd="1" destOrd="0" presId="urn:microsoft.com/office/officeart/2005/8/layout/list1"/>
    <dgm:cxn modelId="{7C7D0DF4-739E-4D03-B8F5-D3B767A6A909}" type="presParOf" srcId="{25638829-94E1-4BC9-80A8-7CA40C8F14E8}" destId="{A665C628-4549-4652-B1FF-4FF0C4393EF3}" srcOrd="1" destOrd="0" presId="urn:microsoft.com/office/officeart/2005/8/layout/list1"/>
    <dgm:cxn modelId="{40A2F114-CCF4-4BF2-B5BD-8F707F9DF15C}" type="presParOf" srcId="{25638829-94E1-4BC9-80A8-7CA40C8F14E8}" destId="{77817F90-6A20-42FF-BDEB-6B73EE280E19}" srcOrd="2" destOrd="0" presId="urn:microsoft.com/office/officeart/2005/8/layout/list1"/>
    <dgm:cxn modelId="{4F3FA3AF-0646-4520-95E4-FC02B7977101}" type="presParOf" srcId="{25638829-94E1-4BC9-80A8-7CA40C8F14E8}" destId="{AF58C12D-C1EB-415A-A055-A300E95566DF}" srcOrd="3" destOrd="0" presId="urn:microsoft.com/office/officeart/2005/8/layout/list1"/>
    <dgm:cxn modelId="{4B2D0490-CF79-4675-9CB9-EDEC1E5F4E4E}" type="presParOf" srcId="{25638829-94E1-4BC9-80A8-7CA40C8F14E8}" destId="{8F1324AF-37F5-405A-86CE-9DFD36CB96FB}" srcOrd="4" destOrd="0" presId="urn:microsoft.com/office/officeart/2005/8/layout/list1"/>
    <dgm:cxn modelId="{AC9833A1-B586-40A3-B6D0-011B0D1D42E8}" type="presParOf" srcId="{8F1324AF-37F5-405A-86CE-9DFD36CB96FB}" destId="{1C8ECB95-09C7-4E01-BE1D-0B7EA3162156}" srcOrd="0" destOrd="0" presId="urn:microsoft.com/office/officeart/2005/8/layout/list1"/>
    <dgm:cxn modelId="{DCA0D68A-FE05-4CEB-A728-F25A5FD651F9}" type="presParOf" srcId="{8F1324AF-37F5-405A-86CE-9DFD36CB96FB}" destId="{A097838B-92BF-45C5-90E1-A82AFB2003F4}" srcOrd="1" destOrd="0" presId="urn:microsoft.com/office/officeart/2005/8/layout/list1"/>
    <dgm:cxn modelId="{DA38F921-9B52-4A4E-8EB1-963E40BD0488}" type="presParOf" srcId="{25638829-94E1-4BC9-80A8-7CA40C8F14E8}" destId="{E80A7763-572C-41FB-8DB8-1A9F4B04047F}" srcOrd="5" destOrd="0" presId="urn:microsoft.com/office/officeart/2005/8/layout/list1"/>
    <dgm:cxn modelId="{A6B2903D-B8FD-463F-9602-1F486F04EE49}" type="presParOf" srcId="{25638829-94E1-4BC9-80A8-7CA40C8F14E8}" destId="{D7A8EA95-DC12-4B9E-80CE-98201919E41C}" srcOrd="6" destOrd="0" presId="urn:microsoft.com/office/officeart/2005/8/layout/list1"/>
    <dgm:cxn modelId="{E12F60C3-83D0-4291-BECD-41B1A7DDD364}" type="presParOf" srcId="{25638829-94E1-4BC9-80A8-7CA40C8F14E8}" destId="{5138C468-44AB-4DBE-AD97-6CEE739273F1}" srcOrd="7" destOrd="0" presId="urn:microsoft.com/office/officeart/2005/8/layout/list1"/>
    <dgm:cxn modelId="{60974891-510D-494B-9990-90A930E1B101}" type="presParOf" srcId="{25638829-94E1-4BC9-80A8-7CA40C8F14E8}" destId="{A2141A00-DB69-4CE4-B6BD-60538F438908}" srcOrd="8" destOrd="0" presId="urn:microsoft.com/office/officeart/2005/8/layout/list1"/>
    <dgm:cxn modelId="{3A170EDC-3EE5-4B3D-B5DC-31C8C398ED70}" type="presParOf" srcId="{A2141A00-DB69-4CE4-B6BD-60538F438908}" destId="{7718D373-F835-4A52-90D3-4623B8087CBB}" srcOrd="0" destOrd="0" presId="urn:microsoft.com/office/officeart/2005/8/layout/list1"/>
    <dgm:cxn modelId="{D250369A-EF23-4926-9EE8-D3BE206A6115}" type="presParOf" srcId="{A2141A00-DB69-4CE4-B6BD-60538F438908}" destId="{F55C1A3B-CC7B-4557-BFB0-97C5371F8031}" srcOrd="1" destOrd="0" presId="urn:microsoft.com/office/officeart/2005/8/layout/list1"/>
    <dgm:cxn modelId="{7B5789D7-C4B2-4549-B171-6B134D9EF885}" type="presParOf" srcId="{25638829-94E1-4BC9-80A8-7CA40C8F14E8}" destId="{C36F40AF-B278-4DC5-8D43-C0F06390FAAF}" srcOrd="9" destOrd="0" presId="urn:microsoft.com/office/officeart/2005/8/layout/list1"/>
    <dgm:cxn modelId="{B11680E2-502A-4DF9-BB2A-DFE612CCC455}" type="presParOf" srcId="{25638829-94E1-4BC9-80A8-7CA40C8F14E8}" destId="{4AB48055-458F-417A-88C5-C3B59D18F577}" srcOrd="10" destOrd="0" presId="urn:microsoft.com/office/officeart/2005/8/layout/list1"/>
    <dgm:cxn modelId="{D4285AFF-6E73-4987-9C72-2BF9DABFEB24}" type="presParOf" srcId="{25638829-94E1-4BC9-80A8-7CA40C8F14E8}" destId="{2DE22B9C-A104-4731-962F-1A9C7B366185}" srcOrd="11" destOrd="0" presId="urn:microsoft.com/office/officeart/2005/8/layout/list1"/>
    <dgm:cxn modelId="{5B3FF43F-BEF9-4C8C-AE57-6998853B9126}" type="presParOf" srcId="{25638829-94E1-4BC9-80A8-7CA40C8F14E8}" destId="{41648E5B-4AA5-4138-AA0B-D056BB045299}" srcOrd="12" destOrd="0" presId="urn:microsoft.com/office/officeart/2005/8/layout/list1"/>
    <dgm:cxn modelId="{42E5B69C-8441-4AA5-B39A-B017A345904F}" type="presParOf" srcId="{41648E5B-4AA5-4138-AA0B-D056BB045299}" destId="{0EB6F116-A454-4598-8C24-3B730D1B12B0}" srcOrd="0" destOrd="0" presId="urn:microsoft.com/office/officeart/2005/8/layout/list1"/>
    <dgm:cxn modelId="{78A8499F-DB2C-4FF8-AF7F-7FC8FB01EB0F}" type="presParOf" srcId="{41648E5B-4AA5-4138-AA0B-D056BB045299}" destId="{772E2BF6-BE1A-4C7D-AEC8-5C69EF5C18D5}" srcOrd="1" destOrd="0" presId="urn:microsoft.com/office/officeart/2005/8/layout/list1"/>
    <dgm:cxn modelId="{4BE5BB14-3EEF-4230-B2C3-6A5A2E40EB68}" type="presParOf" srcId="{25638829-94E1-4BC9-80A8-7CA40C8F14E8}" destId="{60AA34A8-E602-4458-B2BE-C5F28A773712}" srcOrd="13" destOrd="0" presId="urn:microsoft.com/office/officeart/2005/8/layout/list1"/>
    <dgm:cxn modelId="{EC557E9F-3BED-4821-B617-DB89AEEB1F67}" type="presParOf" srcId="{25638829-94E1-4BC9-80A8-7CA40C8F14E8}" destId="{97CBD50D-CDCA-4458-9334-30F78EEAEA0F}" srcOrd="14" destOrd="0" presId="urn:microsoft.com/office/officeart/2005/8/layout/list1"/>
    <dgm:cxn modelId="{AC8FFE44-0D66-4802-8BCB-37D1BC59935D}" type="presParOf" srcId="{25638829-94E1-4BC9-80A8-7CA40C8F14E8}" destId="{CC24F3E0-6911-4752-B081-1EB2F82F7C98}" srcOrd="15" destOrd="0" presId="urn:microsoft.com/office/officeart/2005/8/layout/list1"/>
    <dgm:cxn modelId="{CCB18D8D-3FCA-4BFC-86B7-FE69205BFFD3}" type="presParOf" srcId="{25638829-94E1-4BC9-80A8-7CA40C8F14E8}" destId="{63724C75-7B26-4658-B321-F2D8C4AB6F8B}" srcOrd="16" destOrd="0" presId="urn:microsoft.com/office/officeart/2005/8/layout/list1"/>
    <dgm:cxn modelId="{E5A76EF3-1E68-43DC-8DCA-54C191003CBF}" type="presParOf" srcId="{63724C75-7B26-4658-B321-F2D8C4AB6F8B}" destId="{F3899261-C2F2-4CEC-93A0-3B2519182F12}" srcOrd="0" destOrd="0" presId="urn:microsoft.com/office/officeart/2005/8/layout/list1"/>
    <dgm:cxn modelId="{F0148719-5736-43CE-ACC6-6D05C0215B8E}" type="presParOf" srcId="{63724C75-7B26-4658-B321-F2D8C4AB6F8B}" destId="{CE0C1858-51B4-45E8-9AC3-8A1321B1E362}" srcOrd="1" destOrd="0" presId="urn:microsoft.com/office/officeart/2005/8/layout/list1"/>
    <dgm:cxn modelId="{C923FFA8-D419-41F8-B730-9B84D9F085A8}" type="presParOf" srcId="{25638829-94E1-4BC9-80A8-7CA40C8F14E8}" destId="{40CF1A6F-6FB2-466E-8D82-65581C31C38D}" srcOrd="17" destOrd="0" presId="urn:microsoft.com/office/officeart/2005/8/layout/list1"/>
    <dgm:cxn modelId="{2193F8CF-83C2-45CB-B677-9A07BB789849}" type="presParOf" srcId="{25638829-94E1-4BC9-80A8-7CA40C8F14E8}" destId="{E653FF51-5FC3-421A-ACFD-1AAA78FF6680}" srcOrd="18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01B8E18E-6331-48BC-A616-4EF7595C457C}" type="doc">
      <dgm:prSet loTypeId="urn:microsoft.com/office/officeart/2005/8/layout/vProcess5" loCatId="process" qsTypeId="urn:microsoft.com/office/officeart/2005/8/quickstyle/simple2" qsCatId="simple" csTypeId="urn:microsoft.com/office/officeart/2005/8/colors/accent5_1" csCatId="accent5" phldr="1"/>
      <dgm:spPr/>
      <dgm:t>
        <a:bodyPr/>
        <a:lstStyle/>
        <a:p>
          <a:endParaRPr lang="ru-RU"/>
        </a:p>
      </dgm:t>
    </dgm:pt>
    <dgm:pt modelId="{A5E3EB32-BF25-40B3-969D-1E2DFC4C7FF7}">
      <dgm:prSet phldrT="[Текст]" custT="1"/>
      <dgm:spPr/>
      <dgm:t>
        <a:bodyPr/>
        <a:lstStyle/>
        <a:p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Программа моделирования случайным образом выбирает значение для каждой исходной переменной, основываясь на ее заданном распределении вероятностей. Например, выбирается значение объема реализации в натуральных единицах.</a:t>
          </a:r>
          <a:endParaRPr lang="ru-RU" sz="1600" dirty="0">
            <a:latin typeface="Times New Roman" pitchFamily="18" charset="0"/>
            <a:cs typeface="Times New Roman" pitchFamily="18" charset="0"/>
          </a:endParaRPr>
        </a:p>
      </dgm:t>
    </dgm:pt>
    <dgm:pt modelId="{6D920958-6AC3-421A-9373-48D0C2CED8C3}" type="parTrans" cxnId="{5F6D3A0C-48D3-40C2-90EA-9B2A1241442D}">
      <dgm:prSet/>
      <dgm:spPr/>
      <dgm:t>
        <a:bodyPr/>
        <a:lstStyle/>
        <a:p>
          <a:endParaRPr lang="ru-RU" sz="1400">
            <a:latin typeface="Times New Roman" pitchFamily="18" charset="0"/>
            <a:cs typeface="Times New Roman" pitchFamily="18" charset="0"/>
          </a:endParaRPr>
        </a:p>
      </dgm:t>
    </dgm:pt>
    <dgm:pt modelId="{65DBC366-2BC6-405C-A35D-08C24B76DE85}" type="sibTrans" cxnId="{5F6D3A0C-48D3-40C2-90EA-9B2A1241442D}">
      <dgm:prSet custT="1"/>
      <dgm:spPr/>
      <dgm:t>
        <a:bodyPr/>
        <a:lstStyle/>
        <a:p>
          <a:endParaRPr lang="ru-RU" sz="2800">
            <a:latin typeface="Times New Roman" pitchFamily="18" charset="0"/>
            <a:cs typeface="Times New Roman" pitchFamily="18" charset="0"/>
          </a:endParaRPr>
        </a:p>
      </dgm:t>
    </dgm:pt>
    <dgm:pt modelId="{EDBD765C-F273-4613-B2EF-A686AEDF5F03}">
      <dgm:prSet phldrT="[Текст]" custT="1"/>
      <dgm:spPr/>
      <dgm:t>
        <a:bodyPr/>
        <a:lstStyle/>
        <a:p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Значение, выбранное для каждой варьируемой переменной, вместе с заданными значениями других факторов, таких как ставка налога и амортизационные отчисления, затем используется в модели для определения чистых денежных потоков по каждому году. Далее рассчитывается NPV проекта в данном конкретном компьютерном прогоне. </a:t>
          </a:r>
          <a:endParaRPr lang="ru-RU" sz="1600" dirty="0">
            <a:latin typeface="Times New Roman" pitchFamily="18" charset="0"/>
            <a:cs typeface="Times New Roman" pitchFamily="18" charset="0"/>
          </a:endParaRPr>
        </a:p>
      </dgm:t>
    </dgm:pt>
    <dgm:pt modelId="{DF21EA03-CE80-4F67-B851-83DDB68F7711}" type="parTrans" cxnId="{191DDFBF-82D7-46CF-881A-38B4868E4E11}">
      <dgm:prSet/>
      <dgm:spPr/>
      <dgm:t>
        <a:bodyPr/>
        <a:lstStyle/>
        <a:p>
          <a:endParaRPr lang="ru-RU" sz="1400">
            <a:latin typeface="Times New Roman" pitchFamily="18" charset="0"/>
            <a:cs typeface="Times New Roman" pitchFamily="18" charset="0"/>
          </a:endParaRPr>
        </a:p>
      </dgm:t>
    </dgm:pt>
    <dgm:pt modelId="{750BE5C7-E446-4E94-B8C8-BC2C02CEB5D3}" type="sibTrans" cxnId="{191DDFBF-82D7-46CF-881A-38B4868E4E11}">
      <dgm:prSet custT="1"/>
      <dgm:spPr/>
      <dgm:t>
        <a:bodyPr/>
        <a:lstStyle/>
        <a:p>
          <a:endParaRPr lang="ru-RU" sz="2800">
            <a:latin typeface="Times New Roman" pitchFamily="18" charset="0"/>
            <a:cs typeface="Times New Roman" pitchFamily="18" charset="0"/>
          </a:endParaRPr>
        </a:p>
      </dgm:t>
    </dgm:pt>
    <dgm:pt modelId="{4C8A85DE-4294-4499-B02D-3615A4CDF058}">
      <dgm:prSet phldrT="[Текст]" custT="1"/>
      <dgm:spPr/>
      <dgm:t>
        <a:bodyPr/>
        <a:lstStyle/>
        <a:p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Этапы 1 и 2 многократно повторяются, скажем, 1 ООО раз, что даст 1 ООО NPV, которые составят распределение вероятностей; тем самым получают ожидаемые значения NPV и среднего </a:t>
          </a:r>
          <a:r>
            <a:rPr lang="ru-RU" sz="1600" dirty="0" err="1" smtClean="0">
              <a:latin typeface="Times New Roman" pitchFamily="18" charset="0"/>
              <a:cs typeface="Times New Roman" pitchFamily="18" charset="0"/>
            </a:rPr>
            <a:t>квадратического</a:t>
          </a:r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 отклонения.</a:t>
          </a:r>
          <a:endParaRPr lang="ru-RU" sz="1600" dirty="0">
            <a:latin typeface="Times New Roman" pitchFamily="18" charset="0"/>
            <a:cs typeface="Times New Roman" pitchFamily="18" charset="0"/>
          </a:endParaRPr>
        </a:p>
      </dgm:t>
    </dgm:pt>
    <dgm:pt modelId="{CAD7C555-C5C7-4DDB-A3A3-CE4418E4F8A5}" type="parTrans" cxnId="{BA30236B-4EBB-4474-BF56-74BB74A8B373}">
      <dgm:prSet/>
      <dgm:spPr/>
      <dgm:t>
        <a:bodyPr/>
        <a:lstStyle/>
        <a:p>
          <a:endParaRPr lang="ru-RU" sz="1400">
            <a:latin typeface="Times New Roman" pitchFamily="18" charset="0"/>
            <a:cs typeface="Times New Roman" pitchFamily="18" charset="0"/>
          </a:endParaRPr>
        </a:p>
      </dgm:t>
    </dgm:pt>
    <dgm:pt modelId="{7875B2AB-1AE8-418B-AD6A-EFBD6A124A11}" type="sibTrans" cxnId="{BA30236B-4EBB-4474-BF56-74BB74A8B373}">
      <dgm:prSet/>
      <dgm:spPr/>
      <dgm:t>
        <a:bodyPr/>
        <a:lstStyle/>
        <a:p>
          <a:endParaRPr lang="ru-RU" sz="1400">
            <a:latin typeface="Times New Roman" pitchFamily="18" charset="0"/>
            <a:cs typeface="Times New Roman" pitchFamily="18" charset="0"/>
          </a:endParaRPr>
        </a:p>
      </dgm:t>
    </dgm:pt>
    <dgm:pt modelId="{5C4D4828-5AD7-4B3D-A9FC-6F493501353D}" type="pres">
      <dgm:prSet presAssocID="{01B8E18E-6331-48BC-A616-4EF7595C457C}" presName="outer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48941797-D162-4432-A8C7-B1F3356E83D7}" type="pres">
      <dgm:prSet presAssocID="{01B8E18E-6331-48BC-A616-4EF7595C457C}" presName="dummyMaxCanvas" presStyleCnt="0">
        <dgm:presLayoutVars/>
      </dgm:prSet>
      <dgm:spPr/>
    </dgm:pt>
    <dgm:pt modelId="{548B77BB-8936-41C5-B151-421A90C24ED8}" type="pres">
      <dgm:prSet presAssocID="{01B8E18E-6331-48BC-A616-4EF7595C457C}" presName="ThreeNodes_1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D373BCD-B23F-40A7-A9BF-EC8DCCAB271E}" type="pres">
      <dgm:prSet presAssocID="{01B8E18E-6331-48BC-A616-4EF7595C457C}" presName="ThreeNodes_2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5B3F478-6EDD-426C-BF24-7971104FCEB4}" type="pres">
      <dgm:prSet presAssocID="{01B8E18E-6331-48BC-A616-4EF7595C457C}" presName="ThreeNodes_3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F48FB0D-FAEE-4254-BD3B-AC510257E384}" type="pres">
      <dgm:prSet presAssocID="{01B8E18E-6331-48BC-A616-4EF7595C457C}" presName="ThreeConn_1-2" presStyleLbl="fg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27C6E6F-AC09-4821-A692-4BB5AB7896C1}" type="pres">
      <dgm:prSet presAssocID="{01B8E18E-6331-48BC-A616-4EF7595C457C}" presName="ThreeConn_2-3" presStyleLbl="fg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B19DDEA-BC23-4954-A98A-4DA3C81560A6}" type="pres">
      <dgm:prSet presAssocID="{01B8E18E-6331-48BC-A616-4EF7595C457C}" presName="ThreeNodes_1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0E1ACA2-DE74-4568-AA07-A97FE09FEA59}" type="pres">
      <dgm:prSet presAssocID="{01B8E18E-6331-48BC-A616-4EF7595C457C}" presName="ThreeNodes_2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1F22D85-209C-48EB-B874-50C423D944BD}" type="pres">
      <dgm:prSet presAssocID="{01B8E18E-6331-48BC-A616-4EF7595C457C}" presName="ThreeNodes_3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5F6D3A0C-48D3-40C2-90EA-9B2A1241442D}" srcId="{01B8E18E-6331-48BC-A616-4EF7595C457C}" destId="{A5E3EB32-BF25-40B3-969D-1E2DFC4C7FF7}" srcOrd="0" destOrd="0" parTransId="{6D920958-6AC3-421A-9373-48D0C2CED8C3}" sibTransId="{65DBC366-2BC6-405C-A35D-08C24B76DE85}"/>
    <dgm:cxn modelId="{2ECBA20D-2E03-4C8B-8591-D63AF6923AB4}" type="presOf" srcId="{A5E3EB32-BF25-40B3-969D-1E2DFC4C7FF7}" destId="{7B19DDEA-BC23-4954-A98A-4DA3C81560A6}" srcOrd="1" destOrd="0" presId="urn:microsoft.com/office/officeart/2005/8/layout/vProcess5"/>
    <dgm:cxn modelId="{191DDFBF-82D7-46CF-881A-38B4868E4E11}" srcId="{01B8E18E-6331-48BC-A616-4EF7595C457C}" destId="{EDBD765C-F273-4613-B2EF-A686AEDF5F03}" srcOrd="1" destOrd="0" parTransId="{DF21EA03-CE80-4F67-B851-83DDB68F7711}" sibTransId="{750BE5C7-E446-4E94-B8C8-BC2C02CEB5D3}"/>
    <dgm:cxn modelId="{F3448636-4BE1-41A2-BA2C-DB1E86974E92}" type="presOf" srcId="{750BE5C7-E446-4E94-B8C8-BC2C02CEB5D3}" destId="{127C6E6F-AC09-4821-A692-4BB5AB7896C1}" srcOrd="0" destOrd="0" presId="urn:microsoft.com/office/officeart/2005/8/layout/vProcess5"/>
    <dgm:cxn modelId="{EC63B28C-E805-47DC-888D-11F482A437BA}" type="presOf" srcId="{EDBD765C-F273-4613-B2EF-A686AEDF5F03}" destId="{D0E1ACA2-DE74-4568-AA07-A97FE09FEA59}" srcOrd="1" destOrd="0" presId="urn:microsoft.com/office/officeart/2005/8/layout/vProcess5"/>
    <dgm:cxn modelId="{C6593CCF-89CD-44E5-818D-40287540486E}" type="presOf" srcId="{EDBD765C-F273-4613-B2EF-A686AEDF5F03}" destId="{ED373BCD-B23F-40A7-A9BF-EC8DCCAB271E}" srcOrd="0" destOrd="0" presId="urn:microsoft.com/office/officeart/2005/8/layout/vProcess5"/>
    <dgm:cxn modelId="{E9D951F3-BD74-4E93-A9E9-755707E867E1}" type="presOf" srcId="{65DBC366-2BC6-405C-A35D-08C24B76DE85}" destId="{DF48FB0D-FAEE-4254-BD3B-AC510257E384}" srcOrd="0" destOrd="0" presId="urn:microsoft.com/office/officeart/2005/8/layout/vProcess5"/>
    <dgm:cxn modelId="{BA30236B-4EBB-4474-BF56-74BB74A8B373}" srcId="{01B8E18E-6331-48BC-A616-4EF7595C457C}" destId="{4C8A85DE-4294-4499-B02D-3615A4CDF058}" srcOrd="2" destOrd="0" parTransId="{CAD7C555-C5C7-4DDB-A3A3-CE4418E4F8A5}" sibTransId="{7875B2AB-1AE8-418B-AD6A-EFBD6A124A11}"/>
    <dgm:cxn modelId="{81845366-13BF-4D8E-9FED-7CABB3C95A39}" type="presOf" srcId="{4C8A85DE-4294-4499-B02D-3615A4CDF058}" destId="{65B3F478-6EDD-426C-BF24-7971104FCEB4}" srcOrd="0" destOrd="0" presId="urn:microsoft.com/office/officeart/2005/8/layout/vProcess5"/>
    <dgm:cxn modelId="{0C29272F-3183-4DF3-8A39-EDF1A31799E0}" type="presOf" srcId="{01B8E18E-6331-48BC-A616-4EF7595C457C}" destId="{5C4D4828-5AD7-4B3D-A9FC-6F493501353D}" srcOrd="0" destOrd="0" presId="urn:microsoft.com/office/officeart/2005/8/layout/vProcess5"/>
    <dgm:cxn modelId="{052A3BA1-123E-4343-ABCF-086EBD2C1617}" type="presOf" srcId="{4C8A85DE-4294-4499-B02D-3615A4CDF058}" destId="{11F22D85-209C-48EB-B874-50C423D944BD}" srcOrd="1" destOrd="0" presId="urn:microsoft.com/office/officeart/2005/8/layout/vProcess5"/>
    <dgm:cxn modelId="{682B6078-9282-41B4-8F0C-8BB528D65D77}" type="presOf" srcId="{A5E3EB32-BF25-40B3-969D-1E2DFC4C7FF7}" destId="{548B77BB-8936-41C5-B151-421A90C24ED8}" srcOrd="0" destOrd="0" presId="urn:microsoft.com/office/officeart/2005/8/layout/vProcess5"/>
    <dgm:cxn modelId="{D9F64B97-40E2-4B61-9747-471BEEBB0496}" type="presParOf" srcId="{5C4D4828-5AD7-4B3D-A9FC-6F493501353D}" destId="{48941797-D162-4432-A8C7-B1F3356E83D7}" srcOrd="0" destOrd="0" presId="urn:microsoft.com/office/officeart/2005/8/layout/vProcess5"/>
    <dgm:cxn modelId="{A8BBA7AD-AA46-460E-8E70-D6E15386B958}" type="presParOf" srcId="{5C4D4828-5AD7-4B3D-A9FC-6F493501353D}" destId="{548B77BB-8936-41C5-B151-421A90C24ED8}" srcOrd="1" destOrd="0" presId="urn:microsoft.com/office/officeart/2005/8/layout/vProcess5"/>
    <dgm:cxn modelId="{00D78D36-1DDA-4BF4-A127-F59FDA21EE20}" type="presParOf" srcId="{5C4D4828-5AD7-4B3D-A9FC-6F493501353D}" destId="{ED373BCD-B23F-40A7-A9BF-EC8DCCAB271E}" srcOrd="2" destOrd="0" presId="urn:microsoft.com/office/officeart/2005/8/layout/vProcess5"/>
    <dgm:cxn modelId="{7444D0C4-4087-4740-B609-4FA88E421DF4}" type="presParOf" srcId="{5C4D4828-5AD7-4B3D-A9FC-6F493501353D}" destId="{65B3F478-6EDD-426C-BF24-7971104FCEB4}" srcOrd="3" destOrd="0" presId="urn:microsoft.com/office/officeart/2005/8/layout/vProcess5"/>
    <dgm:cxn modelId="{F9C22ED5-CF68-48D9-9341-A1B3973A23DC}" type="presParOf" srcId="{5C4D4828-5AD7-4B3D-A9FC-6F493501353D}" destId="{DF48FB0D-FAEE-4254-BD3B-AC510257E384}" srcOrd="4" destOrd="0" presId="urn:microsoft.com/office/officeart/2005/8/layout/vProcess5"/>
    <dgm:cxn modelId="{7DC20B05-4CD6-4C10-B29C-43C38E048E8F}" type="presParOf" srcId="{5C4D4828-5AD7-4B3D-A9FC-6F493501353D}" destId="{127C6E6F-AC09-4821-A692-4BB5AB7896C1}" srcOrd="5" destOrd="0" presId="urn:microsoft.com/office/officeart/2005/8/layout/vProcess5"/>
    <dgm:cxn modelId="{4080AAB0-3DF6-4A67-83D9-B100B712686D}" type="presParOf" srcId="{5C4D4828-5AD7-4B3D-A9FC-6F493501353D}" destId="{7B19DDEA-BC23-4954-A98A-4DA3C81560A6}" srcOrd="6" destOrd="0" presId="urn:microsoft.com/office/officeart/2005/8/layout/vProcess5"/>
    <dgm:cxn modelId="{97A75DF5-8845-4C0B-8573-049CC45EC108}" type="presParOf" srcId="{5C4D4828-5AD7-4B3D-A9FC-6F493501353D}" destId="{D0E1ACA2-DE74-4568-AA07-A97FE09FEA59}" srcOrd="7" destOrd="0" presId="urn:microsoft.com/office/officeart/2005/8/layout/vProcess5"/>
    <dgm:cxn modelId="{F277E292-D43F-4419-AFB0-B5096637CC52}" type="presParOf" srcId="{5C4D4828-5AD7-4B3D-A9FC-6F493501353D}" destId="{11F22D85-209C-48EB-B874-50C423D944BD}" srcOrd="8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52687C9-4262-4DEB-B88A-01EEA3AC5746}">
      <dsp:nvSpPr>
        <dsp:cNvPr id="0" name=""/>
        <dsp:cNvSpPr/>
      </dsp:nvSpPr>
      <dsp:spPr>
        <a:xfrm rot="10800000">
          <a:off x="3788937" y="182975"/>
          <a:ext cx="7765812" cy="1341887"/>
        </a:xfrm>
        <a:prstGeom prst="homePlat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2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48971" tIns="80010" rIns="149352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b="1" kern="1200" dirty="0" smtClean="0">
              <a:latin typeface="Times New Roman" pitchFamily="18" charset="0"/>
              <a:cs typeface="Times New Roman" pitchFamily="18" charset="0"/>
            </a:rPr>
            <a:t>единичный риск (</a:t>
          </a:r>
          <a:r>
            <a:rPr lang="ru-RU" sz="2100" b="1" kern="1200" dirty="0" err="1" smtClean="0">
              <a:latin typeface="Times New Roman" pitchFamily="18" charset="0"/>
              <a:cs typeface="Times New Roman" pitchFamily="18" charset="0"/>
            </a:rPr>
            <a:t>stand-alone</a:t>
          </a:r>
          <a:r>
            <a:rPr lang="ru-RU" sz="2100" b="1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100" b="1" kern="1200" dirty="0" err="1" smtClean="0">
              <a:latin typeface="Times New Roman" pitchFamily="18" charset="0"/>
              <a:cs typeface="Times New Roman" pitchFamily="18" charset="0"/>
            </a:rPr>
            <a:t>risk</a:t>
          </a:r>
          <a:r>
            <a:rPr lang="ru-RU" sz="2100" b="1" kern="1200" dirty="0" smtClean="0">
              <a:latin typeface="Times New Roman" pitchFamily="18" charset="0"/>
              <a:cs typeface="Times New Roman" pitchFamily="18" charset="0"/>
            </a:rPr>
            <a:t>), когда риск проекта рассматривается изолированно, вне связи с другими проектами в портфеле фирмы; </a:t>
          </a:r>
          <a:endParaRPr lang="ru-RU" sz="2100" b="1" kern="1200" dirty="0">
            <a:latin typeface="Times New Roman" pitchFamily="18" charset="0"/>
            <a:cs typeface="Times New Roman" pitchFamily="18" charset="0"/>
          </a:endParaRPr>
        </a:p>
      </dsp:txBody>
      <dsp:txXfrm rot="10800000">
        <a:off x="4124409" y="182975"/>
        <a:ext cx="7430340" cy="1341887"/>
      </dsp:txXfrm>
    </dsp:sp>
    <dsp:sp modelId="{21BE7A1B-5865-496B-9CF8-B6507ED38D2F}">
      <dsp:nvSpPr>
        <dsp:cNvPr id="0" name=""/>
        <dsp:cNvSpPr/>
      </dsp:nvSpPr>
      <dsp:spPr>
        <a:xfrm>
          <a:off x="1521320" y="1965"/>
          <a:ext cx="1738921" cy="1677680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95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21D35F87-57E8-42CC-9B2D-2BE761877842}">
      <dsp:nvSpPr>
        <dsp:cNvPr id="0" name=""/>
        <dsp:cNvSpPr/>
      </dsp:nvSpPr>
      <dsp:spPr>
        <a:xfrm rot="10800000">
          <a:off x="3768963" y="2114913"/>
          <a:ext cx="7765812" cy="1277307"/>
        </a:xfrm>
        <a:prstGeom prst="homePlate">
          <a:avLst/>
        </a:prstGeom>
        <a:gradFill rotWithShape="0">
          <a:gsLst>
            <a:gs pos="0">
              <a:schemeClr val="accent2">
                <a:hueOff val="2340759"/>
                <a:satOff val="-2919"/>
                <a:lumOff val="686"/>
                <a:alphaOff val="0"/>
                <a:tint val="50000"/>
                <a:satMod val="300000"/>
              </a:schemeClr>
            </a:gs>
            <a:gs pos="35000">
              <a:schemeClr val="accent2">
                <a:hueOff val="2340759"/>
                <a:satOff val="-2919"/>
                <a:lumOff val="686"/>
                <a:alphaOff val="0"/>
                <a:tint val="37000"/>
                <a:satMod val="300000"/>
              </a:schemeClr>
            </a:gs>
            <a:gs pos="100000">
              <a:schemeClr val="accent2">
                <a:hueOff val="2340759"/>
                <a:satOff val="-2919"/>
                <a:lumOff val="686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48971" tIns="80010" rIns="149352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b="1" kern="1200" dirty="0" smtClean="0">
              <a:latin typeface="Times New Roman" pitchFamily="18" charset="0"/>
              <a:cs typeface="Times New Roman" pitchFamily="18" charset="0"/>
            </a:rPr>
            <a:t>внутрифирменный риск (</a:t>
          </a:r>
          <a:r>
            <a:rPr lang="ru-RU" sz="2100" b="1" kern="1200" dirty="0" err="1" smtClean="0">
              <a:latin typeface="Times New Roman" pitchFamily="18" charset="0"/>
              <a:cs typeface="Times New Roman" pitchFamily="18" charset="0"/>
            </a:rPr>
            <a:t>within-firm</a:t>
          </a:r>
          <a:r>
            <a:rPr lang="ru-RU" sz="2100" b="1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100" b="1" kern="1200" dirty="0" err="1" smtClean="0">
              <a:latin typeface="Times New Roman" pitchFamily="18" charset="0"/>
              <a:cs typeface="Times New Roman" pitchFamily="18" charset="0"/>
            </a:rPr>
            <a:t>risk</a:t>
          </a:r>
          <a:r>
            <a:rPr lang="ru-RU" sz="2100" b="1" kern="1200" dirty="0" smtClean="0">
              <a:latin typeface="Times New Roman" pitchFamily="18" charset="0"/>
              <a:cs typeface="Times New Roman" pitchFamily="18" charset="0"/>
            </a:rPr>
            <a:t>), называемый также корпорационным риском, когда риск проекта рассматривается в его связи с портфелем проектов фирмы;</a:t>
          </a:r>
          <a:endParaRPr lang="ru-RU" sz="2100" b="1" kern="1200" dirty="0">
            <a:latin typeface="Times New Roman" pitchFamily="18" charset="0"/>
            <a:cs typeface="Times New Roman" pitchFamily="18" charset="0"/>
          </a:endParaRPr>
        </a:p>
      </dsp:txBody>
      <dsp:txXfrm rot="10800000">
        <a:off x="4088290" y="2114913"/>
        <a:ext cx="7446485" cy="1277307"/>
      </dsp:txXfrm>
    </dsp:sp>
    <dsp:sp modelId="{9298B0A9-3F83-4DF9-B39F-D495E0B0FEC4}">
      <dsp:nvSpPr>
        <dsp:cNvPr id="0" name=""/>
        <dsp:cNvSpPr/>
      </dsp:nvSpPr>
      <dsp:spPr>
        <a:xfrm>
          <a:off x="1450900" y="1983567"/>
          <a:ext cx="2020599" cy="1513729"/>
        </a:xfrm>
        <a:prstGeom prst="ellipse">
          <a:avLst/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 w="95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CA299173-D24B-45C8-8887-B1B9F798149C}">
      <dsp:nvSpPr>
        <dsp:cNvPr id="0" name=""/>
        <dsp:cNvSpPr/>
      </dsp:nvSpPr>
      <dsp:spPr>
        <a:xfrm rot="10800000">
          <a:off x="3912101" y="3796556"/>
          <a:ext cx="7765812" cy="1257667"/>
        </a:xfrm>
        <a:prstGeom prst="homePlate">
          <a:avLst/>
        </a:prstGeom>
        <a:gradFill rotWithShape="0">
          <a:gsLst>
            <a:gs pos="0">
              <a:schemeClr val="accent2">
                <a:hueOff val="4681519"/>
                <a:satOff val="-5839"/>
                <a:lumOff val="1373"/>
                <a:alphaOff val="0"/>
                <a:tint val="50000"/>
                <a:satMod val="300000"/>
              </a:schemeClr>
            </a:gs>
            <a:gs pos="35000">
              <a:schemeClr val="accent2">
                <a:hueOff val="4681519"/>
                <a:satOff val="-5839"/>
                <a:lumOff val="1373"/>
                <a:alphaOff val="0"/>
                <a:tint val="37000"/>
                <a:satMod val="300000"/>
              </a:schemeClr>
            </a:gs>
            <a:gs pos="100000">
              <a:schemeClr val="accent2">
                <a:hueOff val="4681519"/>
                <a:satOff val="-5839"/>
                <a:lumOff val="1373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48971" tIns="80010" rIns="149352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b="1" kern="1200" dirty="0" smtClean="0">
              <a:latin typeface="Times New Roman" pitchFamily="18" charset="0"/>
              <a:cs typeface="Times New Roman" pitchFamily="18" charset="0"/>
            </a:rPr>
            <a:t> рыночный риск (</a:t>
          </a:r>
          <a:r>
            <a:rPr lang="ru-RU" sz="2100" b="1" kern="1200" dirty="0" err="1" smtClean="0">
              <a:latin typeface="Times New Roman" pitchFamily="18" charset="0"/>
              <a:cs typeface="Times New Roman" pitchFamily="18" charset="0"/>
            </a:rPr>
            <a:t>market</a:t>
          </a:r>
          <a:r>
            <a:rPr lang="ru-RU" sz="2100" b="1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100" b="1" kern="1200" dirty="0" err="1" smtClean="0">
              <a:latin typeface="Times New Roman" pitchFamily="18" charset="0"/>
              <a:cs typeface="Times New Roman" pitchFamily="18" charset="0"/>
            </a:rPr>
            <a:t>risk</a:t>
          </a:r>
          <a:r>
            <a:rPr lang="ru-RU" sz="2100" b="1" kern="1200" dirty="0" smtClean="0">
              <a:latin typeface="Times New Roman" pitchFamily="18" charset="0"/>
              <a:cs typeface="Times New Roman" pitchFamily="18" charset="0"/>
            </a:rPr>
            <a:t>), когда риск проекта рассматривается в контексте диверсификации капитала акционеров фирмы на фондовом рынке</a:t>
          </a:r>
          <a:endParaRPr lang="ru-RU" sz="2100" b="1" kern="1200" dirty="0">
            <a:latin typeface="Times New Roman" pitchFamily="18" charset="0"/>
            <a:cs typeface="Times New Roman" pitchFamily="18" charset="0"/>
          </a:endParaRPr>
        </a:p>
      </dsp:txBody>
      <dsp:txXfrm rot="10800000">
        <a:off x="4226518" y="3796556"/>
        <a:ext cx="7451395" cy="1257667"/>
      </dsp:txXfrm>
    </dsp:sp>
    <dsp:sp modelId="{9587755F-753B-4702-98E7-08C4BE84D9DA}">
      <dsp:nvSpPr>
        <dsp:cNvPr id="0" name=""/>
        <dsp:cNvSpPr/>
      </dsp:nvSpPr>
      <dsp:spPr>
        <a:xfrm>
          <a:off x="1428544" y="3801219"/>
          <a:ext cx="2110023" cy="1615482"/>
        </a:xfrm>
        <a:prstGeom prst="ellipse">
          <a:avLst/>
        </a:prstGeom>
        <a:blipFill rotWithShape="0">
          <a:blip xmlns:r="http://schemas.openxmlformats.org/officeDocument/2006/relationships" r:embed="rId3"/>
          <a:stretch>
            <a:fillRect/>
          </a:stretch>
        </a:blipFill>
        <a:ln w="95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F21B7B4-A3E5-4D65-9A45-1DA06066293E}">
      <dsp:nvSpPr>
        <dsp:cNvPr id="0" name=""/>
        <dsp:cNvSpPr/>
      </dsp:nvSpPr>
      <dsp:spPr>
        <a:xfrm>
          <a:off x="0" y="275900"/>
          <a:ext cx="8763819" cy="45360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0742A08-7542-4E97-A178-81C3B1A65E3C}">
      <dsp:nvSpPr>
        <dsp:cNvPr id="0" name=""/>
        <dsp:cNvSpPr/>
      </dsp:nvSpPr>
      <dsp:spPr>
        <a:xfrm>
          <a:off x="438190" y="10220"/>
          <a:ext cx="6134673" cy="53136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1876" tIns="0" rIns="231876" bIns="0" numCol="1" spcCol="1270" anchor="ctr" anchorCtr="0">
          <a:noAutofit/>
        </a:bodyPr>
        <a:lstStyle/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kern="1200" dirty="0" smtClean="0">
              <a:latin typeface="Times New Roman" pitchFamily="18" charset="0"/>
              <a:cs typeface="Times New Roman" pitchFamily="18" charset="0"/>
            </a:rPr>
            <a:t>статистический</a:t>
          </a:r>
          <a:endParaRPr lang="ru-RU" sz="32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464129" y="36159"/>
        <a:ext cx="6082795" cy="479482"/>
      </dsp:txXfrm>
    </dsp:sp>
    <dsp:sp modelId="{15FA5327-2BD7-47EE-93B8-7EBB64148574}">
      <dsp:nvSpPr>
        <dsp:cNvPr id="0" name=""/>
        <dsp:cNvSpPr/>
      </dsp:nvSpPr>
      <dsp:spPr>
        <a:xfrm>
          <a:off x="0" y="1092381"/>
          <a:ext cx="8763819" cy="45360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3103653-B514-42FA-8EAA-EBF0D2D99A08}">
      <dsp:nvSpPr>
        <dsp:cNvPr id="0" name=""/>
        <dsp:cNvSpPr/>
      </dsp:nvSpPr>
      <dsp:spPr>
        <a:xfrm>
          <a:off x="438190" y="826701"/>
          <a:ext cx="6134673" cy="53136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1876" tIns="0" rIns="231876" bIns="0" numCol="1" spcCol="1270" anchor="ctr" anchorCtr="0">
          <a:noAutofit/>
        </a:bodyPr>
        <a:lstStyle/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kern="1200" dirty="0" smtClean="0">
              <a:latin typeface="Times New Roman" pitchFamily="18" charset="0"/>
              <a:cs typeface="Times New Roman" pitchFamily="18" charset="0"/>
            </a:rPr>
            <a:t>целесообразности затрат;</a:t>
          </a:r>
          <a:endParaRPr lang="ru-RU" sz="32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464129" y="852640"/>
        <a:ext cx="6082795" cy="479482"/>
      </dsp:txXfrm>
    </dsp:sp>
    <dsp:sp modelId="{FB5234F0-9D85-4867-981F-07ECCB83B463}">
      <dsp:nvSpPr>
        <dsp:cNvPr id="0" name=""/>
        <dsp:cNvSpPr/>
      </dsp:nvSpPr>
      <dsp:spPr>
        <a:xfrm>
          <a:off x="0" y="1908861"/>
          <a:ext cx="8763819" cy="45360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F097461-A5DF-4918-A38D-147CFD3B1C1D}">
      <dsp:nvSpPr>
        <dsp:cNvPr id="0" name=""/>
        <dsp:cNvSpPr/>
      </dsp:nvSpPr>
      <dsp:spPr>
        <a:xfrm>
          <a:off x="438190" y="1643181"/>
          <a:ext cx="6134673" cy="53136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1876" tIns="0" rIns="231876" bIns="0" numCol="1" spcCol="1270" anchor="ctr" anchorCtr="0">
          <a:noAutofit/>
        </a:bodyPr>
        <a:lstStyle/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kern="1200" dirty="0" smtClean="0">
              <a:latin typeface="Times New Roman" pitchFamily="18" charset="0"/>
              <a:cs typeface="Times New Roman" pitchFamily="18" charset="0"/>
            </a:rPr>
            <a:t>экспертных оценок; </a:t>
          </a:r>
          <a:endParaRPr lang="ru-RU" sz="32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464129" y="1669120"/>
        <a:ext cx="6082795" cy="479482"/>
      </dsp:txXfrm>
    </dsp:sp>
    <dsp:sp modelId="{11878F5C-BFCE-459D-85CB-A571E3984460}">
      <dsp:nvSpPr>
        <dsp:cNvPr id="0" name=""/>
        <dsp:cNvSpPr/>
      </dsp:nvSpPr>
      <dsp:spPr>
        <a:xfrm>
          <a:off x="0" y="2725341"/>
          <a:ext cx="8763819" cy="45360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6EBB066-7AF6-47DF-8A79-2B1724D72EC5}">
      <dsp:nvSpPr>
        <dsp:cNvPr id="0" name=""/>
        <dsp:cNvSpPr/>
      </dsp:nvSpPr>
      <dsp:spPr>
        <a:xfrm>
          <a:off x="438190" y="2459661"/>
          <a:ext cx="6134673" cy="53136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1876" tIns="0" rIns="231876" bIns="0" numCol="1" spcCol="1270" anchor="ctr" anchorCtr="0">
          <a:noAutofit/>
        </a:bodyPr>
        <a:lstStyle/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kern="1200" smtClean="0">
              <a:latin typeface="Times New Roman" pitchFamily="18" charset="0"/>
              <a:cs typeface="Times New Roman" pitchFamily="18" charset="0"/>
            </a:rPr>
            <a:t>использования аналогов</a:t>
          </a:r>
          <a:endParaRPr lang="ru-RU" sz="32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464129" y="2485600"/>
        <a:ext cx="6082795" cy="479482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FC2681D-8939-4823-BCC4-698CD87B83C6}">
      <dsp:nvSpPr>
        <dsp:cNvPr id="0" name=""/>
        <dsp:cNvSpPr/>
      </dsp:nvSpPr>
      <dsp:spPr>
        <a:xfrm>
          <a:off x="1665181" y="1261911"/>
          <a:ext cx="3785733" cy="3785733"/>
        </a:xfrm>
        <a:prstGeom prst="ellipse">
          <a:avLst/>
        </a:prstGeom>
        <a:gradFill rotWithShape="0">
          <a:gsLst>
            <a:gs pos="0">
              <a:schemeClr val="accent5">
                <a:hueOff val="-9933876"/>
                <a:satOff val="39811"/>
                <a:lumOff val="8628"/>
                <a:alphaOff val="0"/>
                <a:shade val="51000"/>
                <a:satMod val="130000"/>
              </a:schemeClr>
            </a:gs>
            <a:gs pos="80000">
              <a:schemeClr val="accent5">
                <a:hueOff val="-9933876"/>
                <a:satOff val="39811"/>
                <a:lumOff val="8628"/>
                <a:alphaOff val="0"/>
                <a:shade val="93000"/>
                <a:satMod val="130000"/>
              </a:schemeClr>
            </a:gs>
            <a:gs pos="100000">
              <a:schemeClr val="accent5">
                <a:hueOff val="-9933876"/>
                <a:satOff val="39811"/>
                <a:lumOff val="8628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8F3B40DB-91F5-4098-95C4-F9650DE7B440}">
      <dsp:nvSpPr>
        <dsp:cNvPr id="0" name=""/>
        <dsp:cNvSpPr/>
      </dsp:nvSpPr>
      <dsp:spPr>
        <a:xfrm>
          <a:off x="2206225" y="1802955"/>
          <a:ext cx="2703644" cy="2703644"/>
        </a:xfrm>
        <a:prstGeom prst="ellipse">
          <a:avLst/>
        </a:prstGeom>
        <a:gradFill rotWithShape="0">
          <a:gsLst>
            <a:gs pos="0">
              <a:schemeClr val="accent5">
                <a:hueOff val="-6622584"/>
                <a:satOff val="26541"/>
                <a:lumOff val="5752"/>
                <a:alphaOff val="0"/>
                <a:shade val="51000"/>
                <a:satMod val="130000"/>
              </a:schemeClr>
            </a:gs>
            <a:gs pos="80000">
              <a:schemeClr val="accent5">
                <a:hueOff val="-6622584"/>
                <a:satOff val="26541"/>
                <a:lumOff val="5752"/>
                <a:alphaOff val="0"/>
                <a:shade val="93000"/>
                <a:satMod val="130000"/>
              </a:schemeClr>
            </a:gs>
            <a:gs pos="100000">
              <a:schemeClr val="accent5">
                <a:hueOff val="-6622584"/>
                <a:satOff val="26541"/>
                <a:lumOff val="5752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B273033C-BE85-4B34-A11B-A09621CA287D}">
      <dsp:nvSpPr>
        <dsp:cNvPr id="0" name=""/>
        <dsp:cNvSpPr/>
      </dsp:nvSpPr>
      <dsp:spPr>
        <a:xfrm>
          <a:off x="2746954" y="2343684"/>
          <a:ext cx="1622186" cy="1622186"/>
        </a:xfrm>
        <a:prstGeom prst="ellipse">
          <a:avLst/>
        </a:prstGeom>
        <a:gradFill rotWithShape="0">
          <a:gsLst>
            <a:gs pos="0">
              <a:schemeClr val="accent5">
                <a:hueOff val="-3311292"/>
                <a:satOff val="13270"/>
                <a:lumOff val="2876"/>
                <a:alphaOff val="0"/>
                <a:shade val="51000"/>
                <a:satMod val="130000"/>
              </a:schemeClr>
            </a:gs>
            <a:gs pos="80000">
              <a:schemeClr val="accent5">
                <a:hueOff val="-3311292"/>
                <a:satOff val="13270"/>
                <a:lumOff val="2876"/>
                <a:alphaOff val="0"/>
                <a:shade val="93000"/>
                <a:satMod val="130000"/>
              </a:schemeClr>
            </a:gs>
            <a:gs pos="100000">
              <a:schemeClr val="accent5">
                <a:hueOff val="-3311292"/>
                <a:satOff val="13270"/>
                <a:lumOff val="2876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2113116E-3A32-4E1E-8E4C-BBF08C3347A9}">
      <dsp:nvSpPr>
        <dsp:cNvPr id="0" name=""/>
        <dsp:cNvSpPr/>
      </dsp:nvSpPr>
      <dsp:spPr>
        <a:xfrm>
          <a:off x="3287683" y="2884413"/>
          <a:ext cx="540728" cy="540728"/>
        </a:xfrm>
        <a:prstGeom prst="ellipse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B1A2A951-7E10-4C32-A2AE-9B710BBD01D3}">
      <dsp:nvSpPr>
        <dsp:cNvPr id="0" name=""/>
        <dsp:cNvSpPr/>
      </dsp:nvSpPr>
      <dsp:spPr>
        <a:xfrm>
          <a:off x="6104083" y="0"/>
          <a:ext cx="4150470" cy="90542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30480" rIns="30480" bIns="3048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latin typeface="Times New Roman" pitchFamily="18" charset="0"/>
              <a:cs typeface="Times New Roman" pitchFamily="18" charset="0"/>
            </a:rPr>
            <a:t>анализа чувствительности </a:t>
          </a:r>
          <a:endParaRPr lang="ru-RU" sz="24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6104083" y="0"/>
        <a:ext cx="4150470" cy="905421"/>
      </dsp:txXfrm>
    </dsp:sp>
    <dsp:sp modelId="{73665F94-1B24-4E17-AE90-BE08C05B613E}">
      <dsp:nvSpPr>
        <dsp:cNvPr id="0" name=""/>
        <dsp:cNvSpPr/>
      </dsp:nvSpPr>
      <dsp:spPr>
        <a:xfrm>
          <a:off x="5608654" y="452710"/>
          <a:ext cx="473216" cy="0"/>
        </a:xfrm>
        <a:prstGeom prst="lin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127000" prstMaterial="matte"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11655A4-64DB-41E8-B103-7153147C5386}">
      <dsp:nvSpPr>
        <dsp:cNvPr id="0" name=""/>
        <dsp:cNvSpPr/>
      </dsp:nvSpPr>
      <dsp:spPr>
        <a:xfrm rot="5400000">
          <a:off x="3229951" y="750837"/>
          <a:ext cx="2675251" cy="2082153"/>
        </a:xfrm>
        <a:prstGeom prst="lin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127000" prstMaterial="matte"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D7F2472-DB7B-4504-ADAE-1928CF75C513}">
      <dsp:nvSpPr>
        <dsp:cNvPr id="0" name=""/>
        <dsp:cNvSpPr/>
      </dsp:nvSpPr>
      <dsp:spPr>
        <a:xfrm>
          <a:off x="6232902" y="826939"/>
          <a:ext cx="3134208" cy="90542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30480" rIns="30480" bIns="3048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latin typeface="Times New Roman" pitchFamily="18" charset="0"/>
              <a:cs typeface="Times New Roman" pitchFamily="18" charset="0"/>
            </a:rPr>
            <a:t>анализа сценариев инвестиционных проектов	</a:t>
          </a:r>
          <a:endParaRPr lang="ru-RU" sz="24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6232902" y="826939"/>
        <a:ext cx="3134208" cy="905421"/>
      </dsp:txXfrm>
    </dsp:sp>
    <dsp:sp modelId="{9053C544-BAA2-4C17-BFAA-F10D9C210A8B}">
      <dsp:nvSpPr>
        <dsp:cNvPr id="0" name=""/>
        <dsp:cNvSpPr/>
      </dsp:nvSpPr>
      <dsp:spPr>
        <a:xfrm>
          <a:off x="5608654" y="1358131"/>
          <a:ext cx="473216" cy="0"/>
        </a:xfrm>
        <a:prstGeom prst="lin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127000" prstMaterial="matte"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5750473-3BEA-4FC2-868E-8BF1F1867474}">
      <dsp:nvSpPr>
        <dsp:cNvPr id="0" name=""/>
        <dsp:cNvSpPr/>
      </dsp:nvSpPr>
      <dsp:spPr>
        <a:xfrm rot="5400000">
          <a:off x="3693072" y="1641431"/>
          <a:ext cx="2196987" cy="1631020"/>
        </a:xfrm>
        <a:prstGeom prst="lin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127000" prstMaterial="matte"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C9F8BFC-B628-46B4-93A8-1E2105551119}">
      <dsp:nvSpPr>
        <dsp:cNvPr id="0" name=""/>
        <dsp:cNvSpPr/>
      </dsp:nvSpPr>
      <dsp:spPr>
        <a:xfrm>
          <a:off x="6102105" y="1850083"/>
          <a:ext cx="4703774" cy="90542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30480" rIns="30480" bIns="3048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latin typeface="Times New Roman" pitchFamily="18" charset="0"/>
              <a:cs typeface="Times New Roman" pitchFamily="18" charset="0"/>
            </a:rPr>
            <a:t>анализа в рамках имитационного моделирования</a:t>
          </a:r>
          <a:endParaRPr lang="ru-RU" sz="24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6102105" y="1850083"/>
        <a:ext cx="4703774" cy="905421"/>
      </dsp:txXfrm>
    </dsp:sp>
    <dsp:sp modelId="{6A672136-6F30-4CF6-AE2F-940DA1AEDC47}">
      <dsp:nvSpPr>
        <dsp:cNvPr id="0" name=""/>
        <dsp:cNvSpPr/>
      </dsp:nvSpPr>
      <dsp:spPr>
        <a:xfrm>
          <a:off x="5608654" y="2263553"/>
          <a:ext cx="473216" cy="0"/>
        </a:xfrm>
        <a:prstGeom prst="lin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127000" prstMaterial="matte"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9C7B588-2581-45D6-874D-AD598D410947}">
      <dsp:nvSpPr>
        <dsp:cNvPr id="0" name=""/>
        <dsp:cNvSpPr/>
      </dsp:nvSpPr>
      <dsp:spPr>
        <a:xfrm rot="5400000">
          <a:off x="4141366" y="2471453"/>
          <a:ext cx="1675818" cy="1258756"/>
        </a:xfrm>
        <a:prstGeom prst="lin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127000" prstMaterial="matte"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2B39BA3-4E57-4B0F-993E-5031BDC61EC4}">
      <dsp:nvSpPr>
        <dsp:cNvPr id="0" name=""/>
        <dsp:cNvSpPr/>
      </dsp:nvSpPr>
      <dsp:spPr>
        <a:xfrm>
          <a:off x="6186130" y="2637782"/>
          <a:ext cx="3960218" cy="90542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30480" rIns="30480" bIns="3048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latin typeface="Times New Roman" pitchFamily="18" charset="0"/>
              <a:cs typeface="Times New Roman" pitchFamily="18" charset="0"/>
            </a:rPr>
            <a:t>анализа дерева решений.</a:t>
          </a:r>
          <a:endParaRPr lang="ru-RU" sz="24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6186130" y="2637782"/>
        <a:ext cx="3960218" cy="905421"/>
      </dsp:txXfrm>
    </dsp:sp>
    <dsp:sp modelId="{87F6E2BC-6656-4E44-A9F3-D14FDCD7B88B}">
      <dsp:nvSpPr>
        <dsp:cNvPr id="0" name=""/>
        <dsp:cNvSpPr/>
      </dsp:nvSpPr>
      <dsp:spPr>
        <a:xfrm>
          <a:off x="5608654" y="3168974"/>
          <a:ext cx="473216" cy="0"/>
        </a:xfrm>
        <a:prstGeom prst="lin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127000" prstMaterial="matte"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2B5FEC9-1211-49EE-AE10-0CDD500727F4}">
      <dsp:nvSpPr>
        <dsp:cNvPr id="0" name=""/>
        <dsp:cNvSpPr/>
      </dsp:nvSpPr>
      <dsp:spPr>
        <a:xfrm rot="5400000">
          <a:off x="4590733" y="3304756"/>
          <a:ext cx="1151872" cy="879552"/>
        </a:xfrm>
        <a:prstGeom prst="lin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127000" prstMaterial="matte"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F177F4B-363C-4B4A-9A2B-B6C544C9CFD2}">
      <dsp:nvSpPr>
        <dsp:cNvPr id="0" name=""/>
        <dsp:cNvSpPr/>
      </dsp:nvSpPr>
      <dsp:spPr>
        <a:xfrm>
          <a:off x="0" y="690640"/>
          <a:ext cx="10363200" cy="105711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alpha val="9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alpha val="9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alpha val="9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latin typeface="Times New Roman" pitchFamily="18" charset="0"/>
              <a:cs typeface="Times New Roman" pitchFamily="18" charset="0"/>
            </a:rPr>
            <a:t>анализ неопределенности путем анализа чувствительности и сценариев; </a:t>
          </a:r>
          <a:endParaRPr lang="ru-RU" sz="20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30962" y="721602"/>
        <a:ext cx="7923835" cy="995195"/>
      </dsp:txXfrm>
    </dsp:sp>
    <dsp:sp modelId="{8C39F068-B2C7-41FF-B55F-C1982F2FB699}">
      <dsp:nvSpPr>
        <dsp:cNvPr id="0" name=""/>
        <dsp:cNvSpPr/>
      </dsp:nvSpPr>
      <dsp:spPr>
        <a:xfrm>
          <a:off x="725792" y="1950944"/>
          <a:ext cx="10363096" cy="115872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alpha val="90000"/>
                <a:hueOff val="0"/>
                <a:satOff val="0"/>
                <a:lumOff val="0"/>
                <a:alphaOff val="-40000"/>
                <a:shade val="51000"/>
                <a:satMod val="130000"/>
              </a:schemeClr>
            </a:gs>
            <a:gs pos="80000">
              <a:schemeClr val="accent2">
                <a:alpha val="90000"/>
                <a:hueOff val="0"/>
                <a:satOff val="0"/>
                <a:lumOff val="0"/>
                <a:alphaOff val="-40000"/>
                <a:shade val="93000"/>
                <a:satMod val="130000"/>
              </a:schemeClr>
            </a:gs>
            <a:gs pos="100000">
              <a:schemeClr val="accent2">
                <a:alpha val="90000"/>
                <a:hueOff val="0"/>
                <a:satOff val="0"/>
                <a:lumOff val="0"/>
                <a:alphaOff val="-4000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latin typeface="Times New Roman" pitchFamily="18" charset="0"/>
              <a:cs typeface="Times New Roman" pitchFamily="18" charset="0"/>
            </a:rPr>
            <a:t>анализ неопределенности с помощью оценки рисков, который может быть проведен с использованием разнообразных вероятностно-статистических методов. </a:t>
          </a:r>
          <a:endParaRPr lang="ru-RU" sz="20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759730" y="1984882"/>
        <a:ext cx="6881494" cy="1090851"/>
      </dsp:txXfrm>
    </dsp:sp>
    <dsp:sp modelId="{739C18BB-8E0F-4A1D-8AD3-636C88A53C16}">
      <dsp:nvSpPr>
        <dsp:cNvPr id="0" name=""/>
        <dsp:cNvSpPr/>
      </dsp:nvSpPr>
      <dsp:spPr>
        <a:xfrm rot="10237122" flipH="1" flipV="1">
          <a:off x="6473375" y="1406670"/>
          <a:ext cx="853437" cy="950690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400" kern="1200">
            <a:latin typeface="Times New Roman" pitchFamily="18" charset="0"/>
            <a:cs typeface="Times New Roman" pitchFamily="18" charset="0"/>
          </a:endParaRPr>
        </a:p>
      </dsp:txBody>
      <dsp:txXfrm rot="10800000">
        <a:off x="6648183" y="1408083"/>
        <a:ext cx="469391" cy="739464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7817F90-6A20-42FF-BDEB-6B73EE280E19}">
      <dsp:nvSpPr>
        <dsp:cNvPr id="0" name=""/>
        <dsp:cNvSpPr/>
      </dsp:nvSpPr>
      <dsp:spPr>
        <a:xfrm>
          <a:off x="0" y="446822"/>
          <a:ext cx="7410714" cy="655200"/>
        </a:xfrm>
        <a:prstGeom prst="rect">
          <a:avLst/>
        </a:prstGeom>
        <a:solidFill>
          <a:schemeClr val="accent3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9CDC532-A1F4-46BD-BE10-EDD8FBA0312B}">
      <dsp:nvSpPr>
        <dsp:cNvPr id="0" name=""/>
        <dsp:cNvSpPr/>
      </dsp:nvSpPr>
      <dsp:spPr>
        <a:xfrm>
          <a:off x="360403" y="63062"/>
          <a:ext cx="7046861" cy="76752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6075" tIns="0" rIns="196075" bIns="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latin typeface="Times New Roman" pitchFamily="18" charset="0"/>
              <a:cs typeface="Times New Roman" pitchFamily="18" charset="0"/>
            </a:rPr>
            <a:t>Выбор ключевого показателя эффективности инвестиций</a:t>
          </a:r>
          <a:r>
            <a:rPr lang="ru-RU" sz="1800" kern="1200" dirty="0" smtClean="0">
              <a:latin typeface="Times New Roman" pitchFamily="18" charset="0"/>
              <a:cs typeface="Times New Roman" pitchFamily="18" charset="0"/>
            </a:rPr>
            <a:t>, в качестве которого может служить внутренняя норма прибыльности (IRR) или чистое современное значение (NPV). </a:t>
          </a:r>
          <a:endParaRPr lang="ru-RU" sz="18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397870" y="100529"/>
        <a:ext cx="6971927" cy="692586"/>
      </dsp:txXfrm>
    </dsp:sp>
    <dsp:sp modelId="{D7A8EA95-DC12-4B9E-80CE-98201919E41C}">
      <dsp:nvSpPr>
        <dsp:cNvPr id="0" name=""/>
        <dsp:cNvSpPr/>
      </dsp:nvSpPr>
      <dsp:spPr>
        <a:xfrm>
          <a:off x="0" y="1626182"/>
          <a:ext cx="7410714" cy="655200"/>
        </a:xfrm>
        <a:prstGeom prst="rect">
          <a:avLst/>
        </a:prstGeom>
        <a:solidFill>
          <a:schemeClr val="accent3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097838B-92BF-45C5-90E1-A82AFB2003F4}">
      <dsp:nvSpPr>
        <dsp:cNvPr id="0" name=""/>
        <dsp:cNvSpPr/>
      </dsp:nvSpPr>
      <dsp:spPr>
        <a:xfrm>
          <a:off x="362574" y="1242422"/>
          <a:ext cx="7040785" cy="76752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6075" tIns="0" rIns="196075" bIns="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b="1" kern="1200" dirty="0" smtClean="0">
              <a:latin typeface="Times New Roman" pitchFamily="18" charset="0"/>
              <a:cs typeface="Times New Roman" pitchFamily="18" charset="0"/>
            </a:rPr>
            <a:t>Выбор факторов, относительно которых разработчик инвестиционного проекта не имеет однозначного суждения </a:t>
          </a:r>
          <a:r>
            <a:rPr lang="ru-RU" sz="1800" kern="1200" dirty="0" smtClean="0">
              <a:latin typeface="Times New Roman" pitchFamily="18" charset="0"/>
              <a:cs typeface="Times New Roman" pitchFamily="18" charset="0"/>
            </a:rPr>
            <a:t>(т.е. находится в состоянии неопределенности). </a:t>
          </a:r>
          <a:endParaRPr lang="ru-RU" sz="18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400041" y="1279889"/>
        <a:ext cx="6965851" cy="692586"/>
      </dsp:txXfrm>
    </dsp:sp>
    <dsp:sp modelId="{4AB48055-458F-417A-88C5-C3B59D18F577}">
      <dsp:nvSpPr>
        <dsp:cNvPr id="0" name=""/>
        <dsp:cNvSpPr/>
      </dsp:nvSpPr>
      <dsp:spPr>
        <a:xfrm>
          <a:off x="0" y="2805542"/>
          <a:ext cx="7410714" cy="655200"/>
        </a:xfrm>
        <a:prstGeom prst="rect">
          <a:avLst/>
        </a:prstGeom>
        <a:solidFill>
          <a:schemeClr val="accent3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55C1A3B-CC7B-4557-BFB0-97C5371F8031}">
      <dsp:nvSpPr>
        <dsp:cNvPr id="0" name=""/>
        <dsp:cNvSpPr/>
      </dsp:nvSpPr>
      <dsp:spPr>
        <a:xfrm>
          <a:off x="359680" y="2421782"/>
          <a:ext cx="7047716" cy="76752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6075" tIns="0" rIns="196075" bIns="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latin typeface="Times New Roman" pitchFamily="18" charset="0"/>
              <a:cs typeface="Times New Roman" pitchFamily="18" charset="0"/>
            </a:rPr>
            <a:t>Установление номинальных и предельных (нижних и верхних) значений неопределенных факторов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, выбранных на втором шаге процедуры. Предельных факторов может быть несколько, например 5% и 10% от номинального значения (всего четыре в данном случае). </a:t>
          </a:r>
          <a:endParaRPr lang="ru-RU" sz="16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397147" y="2459249"/>
        <a:ext cx="6972782" cy="692586"/>
      </dsp:txXfrm>
    </dsp:sp>
    <dsp:sp modelId="{97CBD50D-CDCA-4458-9334-30F78EEAEA0F}">
      <dsp:nvSpPr>
        <dsp:cNvPr id="0" name=""/>
        <dsp:cNvSpPr/>
      </dsp:nvSpPr>
      <dsp:spPr>
        <a:xfrm>
          <a:off x="0" y="3984902"/>
          <a:ext cx="7410714" cy="655200"/>
        </a:xfrm>
        <a:prstGeom prst="rect">
          <a:avLst/>
        </a:prstGeom>
        <a:solidFill>
          <a:schemeClr val="accent3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72E2BF6-BE1A-4C7D-AEC8-5C69EF5C18D5}">
      <dsp:nvSpPr>
        <dsp:cNvPr id="0" name=""/>
        <dsp:cNvSpPr/>
      </dsp:nvSpPr>
      <dsp:spPr>
        <a:xfrm>
          <a:off x="352804" y="3601142"/>
          <a:ext cx="7056092" cy="76752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6075" tIns="0" rIns="196075" bIns="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latin typeface="Times New Roman" pitchFamily="18" charset="0"/>
              <a:cs typeface="Times New Roman" pitchFamily="18" charset="0"/>
            </a:rPr>
            <a:t>Расчет ключевого показателя для всех выбранных предельных значений неопределенных факторов</a:t>
          </a:r>
          <a:r>
            <a:rPr lang="ru-RU" sz="1800" kern="1200" dirty="0" smtClean="0">
              <a:latin typeface="Times New Roman" pitchFamily="18" charset="0"/>
              <a:cs typeface="Times New Roman" pitchFamily="18" charset="0"/>
            </a:rPr>
            <a:t>.</a:t>
          </a:r>
          <a:endParaRPr lang="ru-RU" sz="18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390271" y="3638609"/>
        <a:ext cx="6981158" cy="692586"/>
      </dsp:txXfrm>
    </dsp:sp>
    <dsp:sp modelId="{E653FF51-5FC3-421A-ACFD-1AAA78FF6680}">
      <dsp:nvSpPr>
        <dsp:cNvPr id="0" name=""/>
        <dsp:cNvSpPr/>
      </dsp:nvSpPr>
      <dsp:spPr>
        <a:xfrm>
          <a:off x="0" y="5164262"/>
          <a:ext cx="7410714" cy="655200"/>
        </a:xfrm>
        <a:prstGeom prst="rect">
          <a:avLst/>
        </a:prstGeom>
        <a:solidFill>
          <a:schemeClr val="accent3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E0C1858-51B4-45E8-9AC3-8A1321B1E362}">
      <dsp:nvSpPr>
        <dsp:cNvPr id="0" name=""/>
        <dsp:cNvSpPr/>
      </dsp:nvSpPr>
      <dsp:spPr>
        <a:xfrm>
          <a:off x="352804" y="4780502"/>
          <a:ext cx="7056092" cy="76752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6075" tIns="0" rIns="196075" bIns="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latin typeface="Times New Roman" pitchFamily="18" charset="0"/>
              <a:cs typeface="Times New Roman" pitchFamily="18" charset="0"/>
            </a:rPr>
            <a:t>Построение графика чувствительности для всех неопределенных факторов.</a:t>
          </a:r>
          <a:endParaRPr lang="ru-RU" sz="1600" b="1" kern="1200" dirty="0">
            <a:latin typeface="Times New Roman" pitchFamily="18" charset="0"/>
            <a:cs typeface="Times New Roman" pitchFamily="18" charset="0"/>
          </a:endParaRPr>
        </a:p>
      </dsp:txBody>
      <dsp:txXfrm>
        <a:off x="390271" y="4817969"/>
        <a:ext cx="6981158" cy="692586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48B77BB-8936-41C5-B151-421A90C24ED8}">
      <dsp:nvSpPr>
        <dsp:cNvPr id="0" name=""/>
        <dsp:cNvSpPr/>
      </dsp:nvSpPr>
      <dsp:spPr>
        <a:xfrm>
          <a:off x="0" y="0"/>
          <a:ext cx="10363200" cy="1401407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accent5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Программа моделирования случайным образом выбирает значение для каждой исходной переменной, основываясь на ее заданном распределении вероятностей. Например, выбирается значение объема реализации в натуральных единицах.</a:t>
          </a:r>
          <a:endParaRPr lang="ru-RU" sz="16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41046" y="41046"/>
        <a:ext cx="8850971" cy="1319315"/>
      </dsp:txXfrm>
    </dsp:sp>
    <dsp:sp modelId="{ED373BCD-B23F-40A7-A9BF-EC8DCCAB271E}">
      <dsp:nvSpPr>
        <dsp:cNvPr id="0" name=""/>
        <dsp:cNvSpPr/>
      </dsp:nvSpPr>
      <dsp:spPr>
        <a:xfrm>
          <a:off x="914399" y="1634975"/>
          <a:ext cx="10363200" cy="1401407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accent5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Значение, выбранное для каждой варьируемой переменной, вместе с заданными значениями других факторов, таких как ставка налога и амортизационные отчисления, затем используется в модели для определения чистых денежных потоков по каждому году. Далее рассчитывается NPV проекта в данном конкретном компьютерном прогоне. </a:t>
          </a:r>
          <a:endParaRPr lang="ru-RU" sz="16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955445" y="1676021"/>
        <a:ext cx="8455793" cy="1319315"/>
      </dsp:txXfrm>
    </dsp:sp>
    <dsp:sp modelId="{65B3F478-6EDD-426C-BF24-7971104FCEB4}">
      <dsp:nvSpPr>
        <dsp:cNvPr id="0" name=""/>
        <dsp:cNvSpPr/>
      </dsp:nvSpPr>
      <dsp:spPr>
        <a:xfrm>
          <a:off x="1828799" y="3269950"/>
          <a:ext cx="10363200" cy="1401407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accent5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Этапы 1 и 2 многократно повторяются, скажем, 1 ООО раз, что даст 1 ООО NPV, которые составят распределение вероятностей; тем самым получают ожидаемые значения NPV и среднего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квадратического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 отклонения.</a:t>
          </a:r>
          <a:endParaRPr lang="ru-RU" sz="16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1869845" y="3310996"/>
        <a:ext cx="8455793" cy="1319315"/>
      </dsp:txXfrm>
    </dsp:sp>
    <dsp:sp modelId="{DF48FB0D-FAEE-4254-BD3B-AC510257E384}">
      <dsp:nvSpPr>
        <dsp:cNvPr id="0" name=""/>
        <dsp:cNvSpPr/>
      </dsp:nvSpPr>
      <dsp:spPr>
        <a:xfrm>
          <a:off x="9452285" y="1062733"/>
          <a:ext cx="910914" cy="910914"/>
        </a:xfrm>
        <a:prstGeom prst="downArrow">
          <a:avLst>
            <a:gd name="adj1" fmla="val 55000"/>
            <a:gd name="adj2" fmla="val 45000"/>
          </a:avLst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800" kern="1200">
            <a:latin typeface="Times New Roman" pitchFamily="18" charset="0"/>
            <a:cs typeface="Times New Roman" pitchFamily="18" charset="0"/>
          </a:endParaRPr>
        </a:p>
      </dsp:txBody>
      <dsp:txXfrm>
        <a:off x="9657241" y="1062733"/>
        <a:ext cx="501002" cy="685463"/>
      </dsp:txXfrm>
    </dsp:sp>
    <dsp:sp modelId="{127C6E6F-AC09-4821-A692-4BB5AB7896C1}">
      <dsp:nvSpPr>
        <dsp:cNvPr id="0" name=""/>
        <dsp:cNvSpPr/>
      </dsp:nvSpPr>
      <dsp:spPr>
        <a:xfrm>
          <a:off x="10366685" y="2688366"/>
          <a:ext cx="910914" cy="910914"/>
        </a:xfrm>
        <a:prstGeom prst="downArrow">
          <a:avLst>
            <a:gd name="adj1" fmla="val 55000"/>
            <a:gd name="adj2" fmla="val 45000"/>
          </a:avLst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800" kern="1200">
            <a:latin typeface="Times New Roman" pitchFamily="18" charset="0"/>
            <a:cs typeface="Times New Roman" pitchFamily="18" charset="0"/>
          </a:endParaRPr>
        </a:p>
      </dsp:txBody>
      <dsp:txXfrm>
        <a:off x="10571641" y="2688366"/>
        <a:ext cx="501002" cy="68546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3#1">
  <dgm:title val=""/>
  <dgm:desc val=""/>
  <dgm:catLst>
    <dgm:cat type="list" pri="14000"/>
    <dgm:cat type="convert" pri="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target1">
  <dgm:title val=""/>
  <dgm:desc val=""/>
  <dgm:catLst>
    <dgm:cat type="relationship" pri="25000"/>
    <dgm:cat type="convert" pri="2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ite">
    <dgm:varLst>
      <dgm:chMax val="5"/>
      <dgm:dir/>
      <dgm:resizeHandles val="exact"/>
    </dgm:varLst>
    <dgm:alg type="composite">
      <dgm:param type="ar" val="1.25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hoose name="Name2">
          <dgm:if name="Name3" axis="ch" ptType="node" func="cnt" op="equ" val="0">
            <dgm:constrLst/>
          </dgm:if>
          <dgm:if name="Name4" axis="ch" ptType="node" func="cnt" op="equ" val="1">
            <dgm:constrLst>
              <dgm:constr type="primFontSz" for="des" ptType="node" op="equ" val="65"/>
              <dgm:constr type="w" for="ch" forName="circle1" refType="w" fact="0.6"/>
              <dgm:constr type="h" for="ch" forName="circle1" refType="w" refFor="ch" refForName="circle1"/>
              <dgm:constr type="ctrX" for="ch" forName="circle1" refType="w" fact="0.3"/>
              <dgm:constr type="ctrY" for="ch" forName="circle1" refType="h" fact="0.625"/>
              <dgm:constr type="w" for="ch" forName="text1" refType="w" fact="0.3"/>
              <dgm:constr type="h" for="ch" forName="text1" refType="h" fact="0.3125"/>
              <dgm:constr type="r" for="ch" forName="text1" refType="w"/>
              <dgm:constr type="t" for="ch" forName="text1"/>
              <dgm:constr type="l" for="ch" forName="line1" refType="w" fact="0.625"/>
              <dgm:constr type="ctrY" for="ch" forName="line1" refType="ctrY" refFor="ch" refForName="text1"/>
              <dgm:constr type="r" for="ch" forName="line1" refType="l" refFor="ch" refForName="text1"/>
              <dgm:constr type="h" for="ch" forName="line1"/>
              <dgm:constr type="l" for="ch" forName="d1" refType="w" fact="0.3"/>
              <dgm:constr type="b" for="ch" forName="d1" refType="h" fact="0.625"/>
              <dgm:constr type="w" for="ch" forName="d1" refType="w" fact="0.32475"/>
              <dgm:constr type="h" for="ch" forName="d1" refType="h" fact="0.469"/>
            </dgm:constrLst>
          </dgm:if>
          <dgm:if name="Name5" axis="ch" ptType="node" func="cnt" op="equ" val="2">
            <dgm:constrLst>
              <dgm:constr type="primFontSz" for="des" ptType="node" op="equ" val="65"/>
              <dgm:constr type="w" for="ch" forName="circle1" refType="w" fact="0.2"/>
              <dgm:constr type="h" for="ch" forName="circle1" refType="w" refFor="ch" refForName="circle1"/>
              <dgm:constr type="ctrX" for="ch" forName="circle1" refType="w" fact="0.3"/>
              <dgm:constr type="ctrY" for="ch" forName="circle1" refType="h" fact="0.625"/>
              <dgm:constr type="w" for="ch" forName="text1" refType="w" fact="0.3"/>
              <dgm:constr type="h" for="ch" forName="text1" refType="h" fact="0.3125"/>
              <dgm:constr type="r" for="ch" forName="text1" refType="w"/>
              <dgm:constr type="t" for="ch" forName="text1"/>
              <dgm:constr type="l" for="ch" forName="line1" refType="w" fact="0.625"/>
              <dgm:constr type="ctrY" for="ch" forName="line1" refType="ctrY" refFor="ch" refForName="text1"/>
              <dgm:constr type="w" for="ch" forName="line1" refType="w" fact="0.075"/>
              <dgm:constr type="h" for="ch" forName="line1"/>
              <dgm:constr type="l" for="ch" forName="d1" refType="w" fact="0.3"/>
              <dgm:constr type="b" for="ch" forName="d1" refType="h" fact="0.625"/>
              <dgm:constr type="w" for="ch" forName="d1" refType="w" fact="0.32475"/>
              <dgm:constr type="h" for="ch" forName="d1" refType="h" fact="0.469"/>
              <dgm:constr type="w" for="ch" forName="circle2" refType="w" fact="0.6"/>
              <dgm:constr type="h" for="ch" forName="circle2" refType="w" refFor="ch" refForName="circle2"/>
              <dgm:constr type="ctrX" for="ch" forName="circle2" refType="w" fact="0.3"/>
              <dgm:constr type="ctrY" for="ch" forName="circle2" refType="h" fact="0.625"/>
              <dgm:constr type="w" for="ch" forName="text2" refType="w" fact="0.3"/>
              <dgm:constr type="h" for="ch" forName="text2" refType="h" fact="0.3125"/>
              <dgm:constr type="r" for="ch" forName="text2" refType="w"/>
              <dgm:constr type="t" for="ch" forName="text2" refType="b" refFor="ch" refForName="text1"/>
              <dgm:constr type="l" for="ch" forName="line2" refType="w" fact="0.625"/>
              <dgm:constr type="ctrY" for="ch" forName="line2" refType="ctrY" refFor="ch" refForName="text2"/>
              <dgm:constr type="w" for="ch" forName="line2" refType="w" fact="0.075"/>
              <dgm:constr type="h" for="ch" forName="line2"/>
              <dgm:constr type="l" for="ch" forName="d2" refType="w" fact="0.44325"/>
              <dgm:constr type="b" for="ch" forName="d2" refType="h" fact="0.7975"/>
              <dgm:constr type="w" for="ch" forName="d2" refType="w" fact="0.1815"/>
              <dgm:constr type="h" for="ch" forName="d2" refType="h" fact="0.3283"/>
            </dgm:constrLst>
          </dgm:if>
          <dgm:if name="Name6" axis="ch" ptType="node" func="cnt" op="equ" val="3">
            <dgm:constrLst>
              <dgm:constr type="primFontSz" for="des" ptType="node" op="equ" val="65"/>
              <dgm:constr type="w" for="ch" forName="circle1" refType="w" fact="0.12"/>
              <dgm:constr type="h" for="ch" forName="circle1" refType="w" refFor="ch" refForName="circle1"/>
              <dgm:constr type="ctrX" for="ch" forName="circle1" refType="w" fact="0.3"/>
              <dgm:constr type="ctrY" for="ch" forName="circle1" refType="h" fact="0.625"/>
              <dgm:constr type="w" for="ch" forName="text1" refType="w" fact="0.3"/>
              <dgm:constr type="h" for="ch" forName="text1" refType="h" fact="0.21875"/>
              <dgm:constr type="r" for="ch" forName="text1" refType="w"/>
              <dgm:constr type="t" for="ch" forName="text1"/>
              <dgm:constr type="l" for="ch" forName="line1" refType="w" fact="0.625"/>
              <dgm:constr type="ctrY" for="ch" forName="line1" refType="ctrY" refFor="ch" refForName="text1"/>
              <dgm:constr type="w" for="ch" forName="line1" refType="w" fact="0.075"/>
              <dgm:constr type="h" for="ch" forName="line1"/>
              <dgm:constr type="l" for="ch" forName="d1" refType="w" fact="0.3"/>
              <dgm:constr type="b" for="ch" forName="d1" refType="h" fact="0.625"/>
              <dgm:constr type="w" for="ch" forName="d1" refType="w" fact="0.3247"/>
              <dgm:constr type="h" for="ch" forName="d1" refType="h" fact="0.5155"/>
              <dgm:constr type="w" for="ch" forName="circle2" refType="w" fact="0.36"/>
              <dgm:constr type="h" for="ch" forName="circle2" refType="w" refFor="ch" refForName="circle2"/>
              <dgm:constr type="ctrX" for="ch" forName="circle2" refType="w" fact="0.3"/>
              <dgm:constr type="ctrY" for="ch" forName="circle2" refType="h" fact="0.625"/>
              <dgm:constr type="w" for="ch" forName="text2" refType="w" fact="0.3"/>
              <dgm:constr type="h" for="ch" forName="text2" refType="h" fact="0.21875"/>
              <dgm:constr type="r" for="ch" forName="text2" refType="w"/>
              <dgm:constr type="t" for="ch" forName="text2" refType="b" refFor="ch" refForName="text1"/>
              <dgm:constr type="l" for="ch" forName="line2" refType="w" fact="0.625"/>
              <dgm:constr type="ctrY" for="ch" forName="line2" refType="ctrY" refFor="ch" refForName="text2"/>
              <dgm:constr type="w" for="ch" forName="line2" refType="w" fact="0.075"/>
              <dgm:constr type="h" for="ch" forName="line2"/>
              <dgm:constr type="l" for="ch" forName="d2" refType="w" fact="0.386"/>
              <dgm:constr type="b" for="ch" forName="d2" refType="h" fact="0.72969"/>
              <dgm:constr type="w" for="ch" forName="d2" refType="w" fact="0.2387"/>
              <dgm:constr type="h" for="ch" forName="d2" refType="h" fact="0.4017"/>
              <dgm:constr type="w" for="ch" forName="circle3" refType="w" fact="0.6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21875"/>
              <dgm:constr type="r" for="ch" forName="text3" refType="w"/>
              <dgm:constr type="t" for="ch" forName="text3" refType="b" refFor="ch" refForName="text2"/>
              <dgm:constr type="l" for="ch" forName="line3" refType="w" fact="0.625"/>
              <dgm:constr type="ctrY" for="ch" forName="line3" refType="ctrY" refFor="ch" refForName="text3"/>
              <dgm:constr type="w" for="ch" forName="line3" refType="w" fact="0.075"/>
              <dgm:constr type="h" for="ch" forName="line3"/>
              <dgm:constr type="l" for="ch" forName="d3" refType="w" fact="0.47175"/>
              <dgm:constr type="b" for="ch" forName="d3" refType="h" fact="0.83375"/>
              <dgm:constr type="w" for="ch" forName="d3" refType="w" fact="0.1527"/>
              <dgm:constr type="h" for="ch" forName="d3" refType="h" fact="0.287"/>
            </dgm:constrLst>
          </dgm:if>
          <dgm:if name="Name7" axis="ch" ptType="node" func="cnt" op="equ" val="4">
            <dgm:constrLst>
              <dgm:constr type="primFontSz" for="des" ptType="node" op="equ" val="65"/>
              <dgm:constr type="w" for="ch" forName="circle1" refType="w" fact="0.0857"/>
              <dgm:constr type="h" for="ch" forName="circle1" refType="w" refFor="ch" refForName="circle1"/>
              <dgm:constr type="ctrX" for="ch" forName="circle1" refType="w" fact="0.3"/>
              <dgm:constr type="ctrY" for="ch" forName="circle1" refType="h" fact="0.625"/>
              <dgm:constr type="w" for="ch" forName="text1" refType="w" fact="0.3"/>
              <dgm:constr type="h" for="ch" forName="text1" refType="h" fact="0.17938"/>
              <dgm:constr type="r" for="ch" forName="text1" refType="w"/>
              <dgm:constr type="t" for="ch" forName="text1"/>
              <dgm:constr type="l" for="ch" forName="line1" refType="w" fact="0.625"/>
              <dgm:constr type="ctrY" for="ch" forName="line1" refType="ctrY" refFor="ch" refForName="text1"/>
              <dgm:constr type="w" for="ch" forName="line1" refType="w" fact="0.075"/>
              <dgm:constr type="h" for="ch" forName="line1"/>
              <dgm:constr type="l" for="ch" forName="d1" refType="w" fact="0.295"/>
              <dgm:constr type="b" for="ch" forName="d1" refType="h" fact="0.62"/>
              <dgm:constr type="w" for="ch" forName="d1" refType="w" fact="0.33"/>
              <dgm:constr type="h" for="ch" forName="d1" refType="h" fact="0.53"/>
              <dgm:constr type="w" for="ch" forName="circle2" refType="w" fact="0.2571"/>
              <dgm:constr type="h" for="ch" forName="circle2" refType="w" refFor="ch" refForName="circle2"/>
              <dgm:constr type="ctrX" for="ch" forName="circle2" refType="w" fact="0.3"/>
              <dgm:constr type="ctrY" for="ch" forName="circle2" refType="h" fact="0.625"/>
              <dgm:constr type="w" for="ch" forName="text2" refType="w" fact="0.3"/>
              <dgm:constr type="h" for="ch" forName="text2" refType="h" fact="0.17938"/>
              <dgm:constr type="r" for="ch" forName="text2" refType="w"/>
              <dgm:constr type="t" for="ch" forName="text2" refType="b" refFor="ch" refForName="text1"/>
              <dgm:constr type="l" for="ch" forName="line2" refType="w" fact="0.625"/>
              <dgm:constr type="ctrY" for="ch" forName="line2" refType="ctrY" refFor="ch" refForName="text2"/>
              <dgm:constr type="w" for="ch" forName="line2" refType="w" fact="0.075"/>
              <dgm:constr type="h" for="ch" forName="line2"/>
              <dgm:constr type="l" for="ch" forName="d2" refType="w" fact="0.36625"/>
              <dgm:constr type="b" for="ch" forName="d2" refType="h" fact="0.70438"/>
              <dgm:constr type="w" for="ch" forName="d2" refType="w" fact="0.2585"/>
              <dgm:constr type="h" for="ch" forName="d2" refType="h" fact="0.43525"/>
              <dgm:constr type="w" for="ch" forName="circle3" refType="w" fact="0.4285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17938"/>
              <dgm:constr type="r" for="ch" forName="text3" refType="w"/>
              <dgm:constr type="t" for="ch" forName="text3" refType="b" refFor="ch" refForName="text2"/>
              <dgm:constr type="l" for="ch" forName="line3" refType="w" fact="0.625"/>
              <dgm:constr type="ctrY" for="ch" forName="line3" refType="ctrY" refFor="ch" refForName="text3"/>
              <dgm:constr type="w" for="ch" forName="line3" refType="w" fact="0.075"/>
              <dgm:constr type="h" for="ch" forName="line3"/>
              <dgm:constr type="l" for="ch" forName="d3" refType="w" fact="0.4255"/>
              <dgm:constr type="b" for="ch" forName="d3" refType="h" fact="0.78031"/>
              <dgm:constr type="w" for="ch" forName="d3" refType="w" fact="0.1995"/>
              <dgm:constr type="h" for="ch" forName="d3" refType="h" fact="0.332"/>
              <dgm:constr type="w" for="ch" forName="circle4" refType="w" fact="0.6"/>
              <dgm:constr type="h" for="ch" forName="circle4" refType="w" refFor="ch" refForName="circle4"/>
              <dgm:constr type="ctrX" for="ch" forName="circle4" refType="ctrX" refFor="ch" refForName="circle1"/>
              <dgm:constr type="ctrY" for="ch" forName="circle4" refType="ctrY" refFor="ch" refForName="circle1"/>
              <dgm:constr type="w" for="ch" forName="text4" refType="w" fact="0.3"/>
              <dgm:constr type="h" for="ch" forName="text4" refType="h" fact="0.17938"/>
              <dgm:constr type="r" for="ch" forName="text4" refType="w"/>
              <dgm:constr type="t" for="ch" forName="text4" refType="b" refFor="ch" refForName="text3"/>
              <dgm:constr type="l" for="ch" forName="line4" refType="w" fact="0.625"/>
              <dgm:constr type="ctrY" for="ch" forName="line4" refType="ctrY" refFor="ch" refForName="text4"/>
              <dgm:constr type="w" for="ch" forName="line4" refType="w" fact="0.075"/>
              <dgm:constr type="h" for="ch" forName="line4"/>
              <dgm:constr type="l" for="ch" forName="d4" refType="w" fact="0.48525"/>
              <dgm:constr type="b" for="ch" forName="d4" refType="h" fact="0.85594"/>
              <dgm:constr type="w" for="ch" forName="d4" refType="w" fact="0.1394"/>
              <dgm:constr type="h" for="ch" forName="d4" refType="h" fact="0.2282"/>
            </dgm:constrLst>
          </dgm:if>
          <dgm:if name="Name8" axis="ch" ptType="node" func="cnt" op="gte" val="5">
            <dgm:constrLst>
              <dgm:constr type="primFontSz" for="des" ptType="node" op="equ" val="65"/>
              <dgm:constr type="w" for="ch" forName="circle1" refType="w" fact="0.0667"/>
              <dgm:constr type="h" for="ch" forName="circle1" refType="w" refFor="ch" refForName="circle1"/>
              <dgm:constr type="ctrX" for="ch" forName="circle1" refType="w" fact="0.3"/>
              <dgm:constr type="ctrY" for="ch" forName="circle1" refType="h" fact="0.625"/>
              <dgm:constr type="w" for="ch" forName="text1" refType="w" fact="0.3"/>
              <dgm:constr type="h" for="ch" forName="text1" refType="h" fact="0.1324"/>
              <dgm:constr type="r" for="ch" forName="text1" refType="w"/>
              <dgm:constr type="ctrY" for="ch" forName="text1" refType="h" fact="0.13"/>
              <dgm:constr type="l" for="ch" forName="line1" refType="w" fact="0.625"/>
              <dgm:constr type="ctrY" for="ch" forName="line1" refType="ctrY" refFor="ch" refForName="text1"/>
              <dgm:constr type="w" for="ch" forName="line1" refType="w" fact="0.075"/>
              <dgm:constr type="h" for="ch" forName="line1"/>
              <dgm:constr type="l" for="ch" forName="d1" refType="w" fact="0.3"/>
              <dgm:constr type="b" for="ch" forName="d1" refType="h" fact="0.625"/>
              <dgm:constr type="w" for="ch" forName="d1" refType="w" fact="0.3245"/>
              <dgm:constr type="h" for="ch" forName="d1" refType="h" fact="0.495"/>
              <dgm:constr type="w" for="ch" forName="circle2" refType="w" fact="0.2"/>
              <dgm:constr type="h" for="ch" forName="circle2" refType="w" refFor="ch" refForName="circle2"/>
              <dgm:constr type="ctrX" for="ch" forName="circle2" refType="w" fact="0.3"/>
              <dgm:constr type="ctrY" for="ch" forName="circle2" refType="h" fact="0.625"/>
              <dgm:constr type="w" for="ch" forName="text2" refType="w" fact="0.3"/>
              <dgm:constr type="h" for="ch" forName="text2" refType="h" fact="0.1324"/>
              <dgm:constr type="r" for="ch" forName="text2" refType="w"/>
              <dgm:constr type="ctrY" for="ch" forName="text2" refType="h" fact="0.27"/>
              <dgm:constr type="l" for="ch" forName="line2" refType="w" fact="0.625"/>
              <dgm:constr type="ctrY" for="ch" forName="line2" refType="ctrY" refFor="ch" refForName="text2"/>
              <dgm:constr type="w" for="ch" forName="line2" refType="w" fact="0.075"/>
              <dgm:constr type="h" for="ch" forName="line2"/>
              <dgm:constr type="l" for="ch" forName="d2" refType="w" fact="0.3498"/>
              <dgm:constr type="b" for="ch" forName="d2" refType="h" fact="0.682"/>
              <dgm:constr type="w" for="ch" forName="d2" refType="w" fact="0.275"/>
              <dgm:constr type="h" for="ch" forName="d2" refType="h" fact="0.41215"/>
              <dgm:constr type="w" for="ch" forName="circle3" refType="w" fact="0.3334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1324"/>
              <dgm:constr type="r" for="ch" forName="text3" refType="w"/>
              <dgm:constr type="ctrY" for="ch" forName="text3" refType="h" fact="0.41"/>
              <dgm:constr type="l" for="ch" forName="line3" refType="w" fact="0.625"/>
              <dgm:constr type="ctrY" for="ch" forName="line3" refType="ctrY" refFor="ch" refForName="text3"/>
              <dgm:constr type="w" for="ch" forName="line3" refType="w" fact="0.075"/>
              <dgm:constr type="h" for="ch" forName="line3"/>
              <dgm:constr type="l" for="ch" forName="d3" refType="w" fact="0.394"/>
              <dgm:constr type="b" for="ch" forName="d3" refType="h" fact="0.735"/>
              <dgm:constr type="w" for="ch" forName="d3" refType="w" fact="0.231"/>
              <dgm:constr type="h" for="ch" forName="d3" refType="h" fact="0.325"/>
              <dgm:constr type="w" for="ch" forName="circle4" refType="w" fact="0.4667"/>
              <dgm:constr type="h" for="ch" forName="circle4" refType="w" refFor="ch" refForName="circle4"/>
              <dgm:constr type="ctrX" for="ch" forName="circle4" refType="ctrX" refFor="ch" refForName="circle1"/>
              <dgm:constr type="ctrY" for="ch" forName="circle4" refType="ctrY" refFor="ch" refForName="circle1"/>
              <dgm:constr type="w" for="ch" forName="text4" refType="w" fact="0.3"/>
              <dgm:constr type="h" for="ch" forName="text4" refType="h" fact="0.1324"/>
              <dgm:constr type="r" for="ch" forName="text4" refType="w"/>
              <dgm:constr type="ctrY" for="ch" forName="text4" refType="h" fact="0.547"/>
              <dgm:constr type="l" for="ch" forName="line4" refType="w" fact="0.625"/>
              <dgm:constr type="ctrY" for="ch" forName="line4" refType="ctrY" refFor="ch" refForName="text4"/>
              <dgm:constr type="w" for="ch" forName="line4" refType="w" fact="0.075"/>
              <dgm:constr type="h" for="ch" forName="line4"/>
              <dgm:constr type="l" for="ch" forName="d4" refType="w" fact="0.446"/>
              <dgm:constr type="b" for="ch" forName="d4" refType="h" fact="0.795"/>
              <dgm:constr type="w" for="ch" forName="d4" refType="w" fact="0.179"/>
              <dgm:constr type="h" for="ch" forName="d4" refType="h" fact="0.248"/>
              <dgm:constr type="w" for="ch" forName="circle5" refType="w" fact="0.6"/>
              <dgm:constr type="h" for="ch" forName="circle5" refType="w" refFor="ch" refForName="circle5"/>
              <dgm:constr type="ctrX" for="ch" forName="circle5" refType="ctrX" refFor="ch" refForName="circle1"/>
              <dgm:constr type="ctrY" for="ch" forName="circle5" refType="ctrY" refFor="ch" refForName="circle1"/>
              <dgm:constr type="w" for="ch" forName="text5" refType="w" fact="0.3"/>
              <dgm:constr type="h" for="ch" forName="text5" refType="h" fact="0.1324"/>
              <dgm:constr type="r" for="ch" forName="text5" refType="w"/>
              <dgm:constr type="ctrY" for="ch" forName="text5" refType="h" fact="0.68"/>
              <dgm:constr type="l" for="ch" forName="line5" refType="w" fact="0.625"/>
              <dgm:constr type="ctrY" for="ch" forName="line5" refType="ctrY" refFor="ch" refForName="text5"/>
              <dgm:constr type="w" for="ch" forName="line5" refType="w" fact="0.075"/>
              <dgm:constr type="h" for="ch" forName="line5"/>
              <dgm:constr type="l" for="ch" forName="d5" refType="w" fact="0.495"/>
              <dgm:constr type="b" for="ch" forName="d5" refType="h" fact="0.855"/>
              <dgm:constr type="w" for="ch" forName="d5" refType="w" fact="0.13"/>
              <dgm:constr type="h" for="ch" forName="d5" refType="h" fact="0.175"/>
            </dgm:constrLst>
          </dgm:if>
          <dgm:else name="Name9"/>
        </dgm:choose>
      </dgm:if>
      <dgm:else name="Name10">
        <dgm:choose name="Name11">
          <dgm:if name="Name12" axis="ch" ptType="node" func="cnt" op="equ" val="0">
            <dgm:constrLst/>
          </dgm:if>
          <dgm:if name="Name13" axis="ch" ptType="node" func="cnt" op="equ" val="1">
            <dgm:constrLst>
              <dgm:constr type="primFontSz" for="des" ptType="node" op="equ" val="65"/>
              <dgm:constr type="w" for="ch" forName="circle1" refType="w" fact="0.6"/>
              <dgm:constr type="h" for="ch" forName="circle1" refType="w" refFor="ch" refForName="circle1"/>
              <dgm:constr type="ctrX" for="ch" forName="circle1" refType="w" fact="0.7"/>
              <dgm:constr type="ctrY" for="ch" forName="circle1" refType="h" fact="0.625"/>
              <dgm:constr type="w" for="ch" forName="text1" refType="w" fact="0.3"/>
              <dgm:constr type="h" for="ch" forName="text1" refType="h" fact="0.3125"/>
              <dgm:constr type="l" for="ch" forName="text1"/>
              <dgm:constr type="t" for="ch" forName="text1"/>
              <dgm:constr type="l" for="ch" forName="line1" refType="r" refFor="ch" refForName="text1"/>
              <dgm:constr type="ctrY" for="ch" forName="line1" refType="ctrY" refFor="ch" refForName="text1"/>
              <dgm:constr type="r" for="ch" forName="line1" refType="w" fact="0.375"/>
              <dgm:constr type="h" for="ch" forName="line1"/>
              <dgm:constr type="r" for="ch" forName="d1" refType="w" fact="0.7"/>
              <dgm:constr type="b" for="ch" forName="d1" refType="h" fact="0.625"/>
              <dgm:constr type="w" for="ch" forName="d1" refType="w" fact="0.32475"/>
              <dgm:constr type="h" for="ch" forName="d1" refType="h" fact="0.469"/>
            </dgm:constrLst>
          </dgm:if>
          <dgm:if name="Name14" axis="ch" ptType="node" func="cnt" op="equ" val="2">
            <dgm:constrLst>
              <dgm:constr type="primFontSz" for="des" ptType="node" op="equ" val="65"/>
              <dgm:constr type="w" for="ch" forName="circle1" refType="w" fact="0.2"/>
              <dgm:constr type="h" for="ch" forName="circle1" refType="w" refFor="ch" refForName="circle1"/>
              <dgm:constr type="ctrX" for="ch" forName="circle1" refType="w" fact="0.7"/>
              <dgm:constr type="ctrY" for="ch" forName="circle1" refType="h" fact="0.625"/>
              <dgm:constr type="w" for="ch" forName="text1" refType="w" fact="0.3"/>
              <dgm:constr type="h" for="ch" forName="text1" refType="h" fact="0.3125"/>
              <dgm:constr type="l" for="ch" forName="text1"/>
              <dgm:constr type="t" for="ch" forName="text1"/>
              <dgm:constr type="l" for="ch" forName="line1" refType="r" refFor="ch" refForName="text1"/>
              <dgm:constr type="ctrY" for="ch" forName="line1" refType="ctrY" refFor="ch" refForName="text1"/>
              <dgm:constr type="r" for="ch" forName="line1" refType="w" fact="0.375"/>
              <dgm:constr type="h" for="ch" forName="line1"/>
              <dgm:constr type="r" for="ch" forName="d1" refType="w" fact="0.7"/>
              <dgm:constr type="b" for="ch" forName="d1" refType="h" fact="0.625"/>
              <dgm:constr type="w" for="ch" forName="d1" refType="w" fact="0.32475"/>
              <dgm:constr type="h" for="ch" forName="d1" refType="h" fact="0.469"/>
              <dgm:constr type="w" for="ch" forName="circle2" refType="w" fact="0.6"/>
              <dgm:constr type="h" for="ch" forName="circle2" refType="w" refFor="ch" refForName="circle2"/>
              <dgm:constr type="ctrX" for="ch" forName="circle2" refType="w" fact="0.7"/>
              <dgm:constr type="ctrY" for="ch" forName="circle2" refType="h" fact="0.625"/>
              <dgm:constr type="w" for="ch" forName="text2" refType="w" fact="0.3"/>
              <dgm:constr type="h" for="ch" forName="text2" refType="h" fact="0.3125"/>
              <dgm:constr type="l" for="ch" forName="text2"/>
              <dgm:constr type="t" for="ch" forName="text2" refType="b" refFor="ch" refForName="text1"/>
              <dgm:constr type="l" for="ch" forName="line2" refType="r" refFor="ch" refForName="text2"/>
              <dgm:constr type="ctrY" for="ch" forName="line2" refType="ctrY" refFor="ch" refForName="text2"/>
              <dgm:constr type="r" for="ch" forName="line2" refType="w" fact="0.375"/>
              <dgm:constr type="h" for="ch" forName="line2"/>
              <dgm:constr type="r" for="ch" forName="d2" refType="w" fact="0.55675"/>
              <dgm:constr type="b" for="ch" forName="d2" refType="h" fact="0.7975"/>
              <dgm:constr type="w" for="ch" forName="d2" refType="w" fact="0.1815"/>
              <dgm:constr type="h" for="ch" forName="d2" refType="h" fact="0.3283"/>
            </dgm:constrLst>
          </dgm:if>
          <dgm:if name="Name15" axis="ch" ptType="node" func="cnt" op="equ" val="3">
            <dgm:constrLst>
              <dgm:constr type="primFontSz" for="des" ptType="node" op="equ" val="65"/>
              <dgm:constr type="w" for="ch" forName="circle1" refType="w" fact="0.12"/>
              <dgm:constr type="h" for="ch" forName="circle1" refType="w" refFor="ch" refForName="circle1"/>
              <dgm:constr type="ctrX" for="ch" forName="circle1" refType="w" fact="0.7"/>
              <dgm:constr type="ctrY" for="ch" forName="circle1" refType="h" fact="0.625"/>
              <dgm:constr type="w" for="ch" forName="text1" refType="w" fact="0.3"/>
              <dgm:constr type="h" for="ch" forName="text1" refType="h" fact="0.21875"/>
              <dgm:constr type="l" for="ch" forName="text1"/>
              <dgm:constr type="t" for="ch" forName="text1"/>
              <dgm:constr type="l" for="ch" forName="line1" refType="r" refFor="ch" refForName="text1"/>
              <dgm:constr type="ctrY" for="ch" forName="line1" refType="ctrY" refFor="ch" refForName="text1"/>
              <dgm:constr type="r" for="ch" forName="line1" refType="w" fact="0.375"/>
              <dgm:constr type="h" for="ch" forName="line1"/>
              <dgm:constr type="r" for="ch" forName="d1" refType="w" fact="0.7"/>
              <dgm:constr type="b" for="ch" forName="d1" refType="h" fact="0.625"/>
              <dgm:constr type="w" for="ch" forName="d1" refType="w" fact="0.3247"/>
              <dgm:constr type="h" for="ch" forName="d1" refType="h" fact="0.5155"/>
              <dgm:constr type="w" for="ch" forName="circle2" refType="w" fact="0.36"/>
              <dgm:constr type="h" for="ch" forName="circle2" refType="w" refFor="ch" refForName="circle2"/>
              <dgm:constr type="ctrX" for="ch" forName="circle2" refType="w" fact="0.7"/>
              <dgm:constr type="ctrY" for="ch" forName="circle2" refType="h" fact="0.625"/>
              <dgm:constr type="w" for="ch" forName="text2" refType="w" fact="0.3"/>
              <dgm:constr type="h" for="ch" forName="text2" refType="h" fact="0.21875"/>
              <dgm:constr type="l" for="ch" forName="text2"/>
              <dgm:constr type="t" for="ch" forName="text2" refType="b" refFor="ch" refForName="text1"/>
              <dgm:constr type="l" for="ch" forName="line2" refType="r" refFor="ch" refForName="text2"/>
              <dgm:constr type="ctrY" for="ch" forName="line2" refType="ctrY" refFor="ch" refForName="text2"/>
              <dgm:constr type="r" for="ch" forName="line2" refType="w" fact="0.375"/>
              <dgm:constr type="h" for="ch" forName="line2"/>
              <dgm:constr type="r" for="ch" forName="d2" refType="w" fact="0.614"/>
              <dgm:constr type="b" for="ch" forName="d2" refType="h" fact="0.72969"/>
              <dgm:constr type="w" for="ch" forName="d2" refType="w" fact="0.2387"/>
              <dgm:constr type="h" for="ch" forName="d2" refType="h" fact="0.4017"/>
              <dgm:constr type="w" for="ch" forName="circle3" refType="w" fact="0.6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21875"/>
              <dgm:constr type="l" for="ch" forName="text3"/>
              <dgm:constr type="t" for="ch" forName="text3" refType="b" refFor="ch" refForName="text2"/>
              <dgm:constr type="l" for="ch" forName="line3" refType="r" refFor="ch" refForName="text3"/>
              <dgm:constr type="ctrY" for="ch" forName="line3" refType="ctrY" refFor="ch" refForName="text3"/>
              <dgm:constr type="r" for="ch" forName="line3" refType="w" fact="0.375"/>
              <dgm:constr type="h" for="ch" forName="line3"/>
              <dgm:constr type="r" for="ch" forName="d3" refType="w" fact="0.52825"/>
              <dgm:constr type="b" for="ch" forName="d3" refType="h" fact="0.83375"/>
              <dgm:constr type="w" for="ch" forName="d3" refType="w" fact="0.1527"/>
              <dgm:constr type="h" for="ch" forName="d3" refType="h" fact="0.287"/>
            </dgm:constrLst>
          </dgm:if>
          <dgm:if name="Name16" axis="ch" ptType="node" func="cnt" op="equ" val="4">
            <dgm:constrLst>
              <dgm:constr type="primFontSz" for="des" ptType="node" op="equ" val="65"/>
              <dgm:constr type="w" for="ch" forName="circle1" refType="w" fact="0.0857"/>
              <dgm:constr type="h" for="ch" forName="circle1" refType="w" refFor="ch" refForName="circle1"/>
              <dgm:constr type="ctrX" for="ch" forName="circle1" refType="w" fact="0.7"/>
              <dgm:constr type="ctrY" for="ch" forName="circle1" refType="h" fact="0.625"/>
              <dgm:constr type="w" for="ch" forName="text1" refType="w" fact="0.3"/>
              <dgm:constr type="h" for="ch" forName="text1" refType="h" fact="0.17938"/>
              <dgm:constr type="l" for="ch" forName="text1"/>
              <dgm:constr type="t" for="ch" forName="text1"/>
              <dgm:constr type="l" for="ch" forName="line1" refType="r" refFor="ch" refForName="text1"/>
              <dgm:constr type="ctrY" for="ch" forName="line1" refType="ctrY" refFor="ch" refForName="text1"/>
              <dgm:constr type="r" for="ch" forName="line1" refType="w" fact="0.375"/>
              <dgm:constr type="h" for="ch" forName="line1"/>
              <dgm:constr type="r" for="ch" forName="d1" refType="w" fact="0.705"/>
              <dgm:constr type="b" for="ch" forName="d1" refType="h" fact="0.62"/>
              <dgm:constr type="w" for="ch" forName="d1" refType="w" fact="0.33"/>
              <dgm:constr type="h" for="ch" forName="d1" refType="h" fact="0.53"/>
              <dgm:constr type="w" for="ch" forName="circle2" refType="w" fact="0.2571"/>
              <dgm:constr type="h" for="ch" forName="circle2" refType="w" refFor="ch" refForName="circle2"/>
              <dgm:constr type="ctrX" for="ch" forName="circle2" refType="w" fact="0.7"/>
              <dgm:constr type="ctrY" for="ch" forName="circle2" refType="h" fact="0.625"/>
              <dgm:constr type="w" for="ch" forName="text2" refType="w" fact="0.3"/>
              <dgm:constr type="h" for="ch" forName="text2" refType="h" fact="0.17938"/>
              <dgm:constr type="l" for="ch" forName="text2"/>
              <dgm:constr type="t" for="ch" forName="text2" refType="b" refFor="ch" refForName="text1"/>
              <dgm:constr type="l" for="ch" forName="line2" refType="r" refFor="ch" refForName="text2"/>
              <dgm:constr type="ctrY" for="ch" forName="line2" refType="ctrY" refFor="ch" refForName="text2"/>
              <dgm:constr type="r" for="ch" forName="line2" refType="w" fact="0.375"/>
              <dgm:constr type="h" for="ch" forName="line2"/>
              <dgm:constr type="r" for="ch" forName="d2" refType="w" fact="0.63375"/>
              <dgm:constr type="b" for="ch" forName="d2" refType="h" fact="0.70438"/>
              <dgm:constr type="w" for="ch" forName="d2" refType="w" fact="0.2585"/>
              <dgm:constr type="h" for="ch" forName="d2" refType="h" fact="0.43525"/>
              <dgm:constr type="w" for="ch" forName="circle3" refType="w" fact="0.4285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17938"/>
              <dgm:constr type="l" for="ch" forName="text3"/>
              <dgm:constr type="t" for="ch" forName="text3" refType="b" refFor="ch" refForName="text2"/>
              <dgm:constr type="l" for="ch" forName="line3" refType="r" refFor="ch" refForName="text3"/>
              <dgm:constr type="ctrY" for="ch" forName="line3" refType="ctrY" refFor="ch" refForName="text3"/>
              <dgm:constr type="r" for="ch" forName="line3" refType="w" fact="0.375"/>
              <dgm:constr type="h" for="ch" forName="line3"/>
              <dgm:constr type="r" for="ch" forName="d3" refType="w" fact="0.5745"/>
              <dgm:constr type="b" for="ch" forName="d3" refType="h" fact="0.78031"/>
              <dgm:constr type="w" for="ch" forName="d3" refType="w" fact="0.1995"/>
              <dgm:constr type="h" for="ch" forName="d3" refType="h" fact="0.332"/>
              <dgm:constr type="w" for="ch" forName="circle4" refType="w" fact="0.6"/>
              <dgm:constr type="h" for="ch" forName="circle4" refType="w" refFor="ch" refForName="circle4"/>
              <dgm:constr type="ctrX" for="ch" forName="circle4" refType="ctrX" refFor="ch" refForName="circle1"/>
              <dgm:constr type="ctrY" for="ch" forName="circle4" refType="ctrY" refFor="ch" refForName="circle1"/>
              <dgm:constr type="w" for="ch" forName="text4" refType="w" fact="0.3"/>
              <dgm:constr type="h" for="ch" forName="text4" refType="h" fact="0.17938"/>
              <dgm:constr type="l" for="ch" forName="text4"/>
              <dgm:constr type="t" for="ch" forName="text4" refType="b" refFor="ch" refForName="text3"/>
              <dgm:constr type="l" for="ch" forName="line4" refType="r" refFor="ch" refForName="text4"/>
              <dgm:constr type="ctrY" for="ch" forName="line4" refType="ctrY" refFor="ch" refForName="text4"/>
              <dgm:constr type="r" for="ch" forName="line4" refType="w" fact="0.375"/>
              <dgm:constr type="h" for="ch" forName="line4"/>
              <dgm:constr type="r" for="ch" forName="d4" refType="w" fact="0.51475"/>
              <dgm:constr type="b" for="ch" forName="d4" refType="h" fact="0.85594"/>
              <dgm:constr type="w" for="ch" forName="d4" refType="w" fact="0.1394"/>
              <dgm:constr type="h" for="ch" forName="d4" refType="h" fact="0.2282"/>
            </dgm:constrLst>
          </dgm:if>
          <dgm:if name="Name17" axis="ch" ptType="node" func="cnt" op="gte" val="5">
            <dgm:constrLst>
              <dgm:constr type="primFontSz" for="des" ptType="node" op="equ" val="65"/>
              <dgm:constr type="w" for="ch" forName="circle1" refType="w" fact="0.0667"/>
              <dgm:constr type="h" for="ch" forName="circle1" refType="w" refFor="ch" refForName="circle1"/>
              <dgm:constr type="ctrX" for="ch" forName="circle1" refType="w" fact="0.7"/>
              <dgm:constr type="ctrY" for="ch" forName="circle1" refType="h" fact="0.625"/>
              <dgm:constr type="w" for="ch" forName="text1" refType="w" fact="0.3"/>
              <dgm:constr type="h" for="ch" forName="text1" refType="h" fact="0.1324"/>
              <dgm:constr type="l" for="ch" forName="text1"/>
              <dgm:constr type="ctrY" for="ch" forName="text1" refType="h" fact="0.13"/>
              <dgm:constr type="l" for="ch" forName="line1" refType="r" refFor="ch" refForName="text1"/>
              <dgm:constr type="ctrY" for="ch" forName="line1" refType="ctrY" refFor="ch" refForName="text1"/>
              <dgm:constr type="r" for="ch" forName="line1" refType="w" fact="0.375"/>
              <dgm:constr type="h" for="ch" forName="line1"/>
              <dgm:constr type="r" for="ch" forName="d1" refType="w" fact="0.7"/>
              <dgm:constr type="b" for="ch" forName="d1" refType="h" fact="0.625"/>
              <dgm:constr type="w" for="ch" forName="d1" refType="w" fact="0.3245"/>
              <dgm:constr type="h" for="ch" forName="d1" refType="h" fact="0.495"/>
              <dgm:constr type="w" for="ch" forName="circle2" refType="w" fact="0.2"/>
              <dgm:constr type="h" for="ch" forName="circle2" refType="w" refFor="ch" refForName="circle2"/>
              <dgm:constr type="ctrX" for="ch" forName="circle2" refType="w" fact="0.7"/>
              <dgm:constr type="ctrY" for="ch" forName="circle2" refType="h" fact="0.625"/>
              <dgm:constr type="w" for="ch" forName="text2" refType="w" fact="0.3"/>
              <dgm:constr type="h" for="ch" forName="text2" refType="h" fact="0.1324"/>
              <dgm:constr type="l" for="ch" forName="text2"/>
              <dgm:constr type="ctrY" for="ch" forName="text2" refType="h" fact="0.27"/>
              <dgm:constr type="l" for="ch" forName="line2" refType="r" refFor="ch" refForName="text2"/>
              <dgm:constr type="ctrY" for="ch" forName="line2" refType="ctrY" refFor="ch" refForName="text2"/>
              <dgm:constr type="r" for="ch" forName="line2" refType="w" fact="0.375"/>
              <dgm:constr type="h" for="ch" forName="line2"/>
              <dgm:constr type="r" for="ch" forName="d2" refType="w" fact="0.6502"/>
              <dgm:constr type="b" for="ch" forName="d2" refType="h" fact="0.682"/>
              <dgm:constr type="w" for="ch" forName="d2" refType="w" fact="0.275"/>
              <dgm:constr type="h" for="ch" forName="d2" refType="h" fact="0.41215"/>
              <dgm:constr type="w" for="ch" forName="circle3" refType="w" fact="0.3334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1324"/>
              <dgm:constr type="l" for="ch" forName="text3"/>
              <dgm:constr type="ctrY" for="ch" forName="text3" refType="h" fact="0.41"/>
              <dgm:constr type="l" for="ch" forName="line3" refType="r" refFor="ch" refForName="text3"/>
              <dgm:constr type="ctrY" for="ch" forName="line3" refType="ctrY" refFor="ch" refForName="text3"/>
              <dgm:constr type="r" for="ch" forName="line3" refType="w" fact="0.375"/>
              <dgm:constr type="h" for="ch" forName="line3"/>
              <dgm:constr type="r" for="ch" forName="d3" refType="w" fact="0.606"/>
              <dgm:constr type="b" for="ch" forName="d3" refType="h" fact="0.735"/>
              <dgm:constr type="w" for="ch" forName="d3" refType="w" fact="0.231"/>
              <dgm:constr type="h" for="ch" forName="d3" refType="h" fact="0.325"/>
              <dgm:constr type="w" for="ch" forName="circle4" refType="w" fact="0.4667"/>
              <dgm:constr type="h" for="ch" forName="circle4" refType="w" refFor="ch" refForName="circle4"/>
              <dgm:constr type="ctrX" for="ch" forName="circle4" refType="ctrX" refFor="ch" refForName="circle1"/>
              <dgm:constr type="ctrY" for="ch" forName="circle4" refType="ctrY" refFor="ch" refForName="circle1"/>
              <dgm:constr type="w" for="ch" forName="text4" refType="w" fact="0.3"/>
              <dgm:constr type="h" for="ch" forName="text4" refType="h" fact="0.1324"/>
              <dgm:constr type="l" for="ch" forName="text4"/>
              <dgm:constr type="ctrY" for="ch" forName="text4" refType="h" fact="0.547"/>
              <dgm:constr type="l" for="ch" forName="line4" refType="r" refFor="ch" refForName="text4"/>
              <dgm:constr type="ctrY" for="ch" forName="line4" refType="ctrY" refFor="ch" refForName="text4"/>
              <dgm:constr type="r" for="ch" forName="line4" refType="w" fact="0.375"/>
              <dgm:constr type="h" for="ch" forName="line4"/>
              <dgm:constr type="r" for="ch" forName="d4" refType="w" fact="0.554"/>
              <dgm:constr type="b" for="ch" forName="d4" refType="h" fact="0.795"/>
              <dgm:constr type="w" for="ch" forName="d4" refType="w" fact="0.179"/>
              <dgm:constr type="h" for="ch" forName="d4" refType="h" fact="0.248"/>
              <dgm:constr type="w" for="ch" forName="circle5" refType="w" fact="0.6"/>
              <dgm:constr type="h" for="ch" forName="circle5" refType="w" refFor="ch" refForName="circle5"/>
              <dgm:constr type="ctrX" for="ch" forName="circle5" refType="ctrX" refFor="ch" refForName="circle1"/>
              <dgm:constr type="ctrY" for="ch" forName="circle5" refType="ctrY" refFor="ch" refForName="circle1"/>
              <dgm:constr type="w" for="ch" forName="text5" refType="w" fact="0.3"/>
              <dgm:constr type="h" for="ch" forName="text5" refType="h" fact="0.1324"/>
              <dgm:constr type="l" for="ch" forName="text5"/>
              <dgm:constr type="ctrY" for="ch" forName="text5" refType="h" fact="0.68"/>
              <dgm:constr type="l" for="ch" forName="line5" refType="r" refFor="ch" refForName="text5"/>
              <dgm:constr type="ctrY" for="ch" forName="line5" refType="ctrY" refFor="ch" refForName="text5"/>
              <dgm:constr type="r" for="ch" forName="line5" refType="w" fact="0.375"/>
              <dgm:constr type="h" for="ch" forName="line5"/>
              <dgm:constr type="r" for="ch" forName="d5" refType="w" fact="0.505"/>
              <dgm:constr type="b" for="ch" forName="d5" refType="h" fact="0.855"/>
              <dgm:constr type="w" for="ch" forName="d5" refType="w" fact="0.13"/>
              <dgm:constr type="h" for="ch" forName="d5" refType="h" fact="0.175"/>
            </dgm:constrLst>
          </dgm:if>
          <dgm:else name="Name18"/>
        </dgm:choose>
      </dgm:else>
    </dgm:choose>
    <dgm:ruleLst/>
    <dgm:forEach name="Name19" axis="ch" ptType="node" cnt="1">
      <dgm:layoutNode name="circle1" styleLbl="l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text1" styleLbl="revTx">
        <dgm:varLst>
          <dgm:bulletEnabled val="1"/>
        </dgm:varLst>
        <dgm:choose name="Name20">
          <dgm:if name="Name21" func="var" arg="dir" op="equ" val="norm">
            <dgm:choose name="Name22">
              <dgm:if name="Name23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24">
                <dgm:alg type="tx">
                  <dgm:param type="parTxLTRAlign" val="l"/>
                  <dgm:param type="parTxRTLAlign" val="l"/>
                </dgm:alg>
              </dgm:else>
            </dgm:choose>
          </dgm:if>
          <dgm:else name="Name25">
            <dgm:choose name="Name26">
              <dgm:if name="Name27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28">
                <dgm:alg type="tx">
                  <dgm:param type="parTxLTRAlign" val="r"/>
                  <dgm:param type="parTxRTLAlign" val="r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hoose name="Name29">
          <dgm:if name="Name30" func="var" arg="dir" op="equ" val="norm">
            <dgm:constrLst>
              <dgm:constr type="tMarg" refType="primFontSz" fact="0.1"/>
              <dgm:constr type="bMarg" refType="primFontSz" fact="0.1"/>
              <dgm:constr type="rMarg" refType="primFontSz" fact="0.1"/>
            </dgm:constrLst>
          </dgm:if>
          <dgm:else name="Name31">
            <dgm:constrLst>
              <dgm:constr type="tMarg" refType="primFontSz" fact="0.1"/>
              <dgm:constr type="bMarg" refType="primFontSz" fact="0.1"/>
              <dgm:constr type="lMarg" refType="primFontSz" fact="0.1"/>
            </dgm:constrLst>
          </dgm:else>
        </dgm:choose>
        <dgm:ruleLst>
          <dgm:rule type="primFontSz" val="5" fact="NaN" max="NaN"/>
        </dgm:ruleLst>
      </dgm:layoutNode>
      <dgm:layoutNode name="line1" styleLbl="callout">
        <dgm:alg type="sp"/>
        <dgm:shape xmlns:r="http://schemas.openxmlformats.org/officeDocument/2006/relationships" type="line" r:blip="">
          <dgm:adjLst/>
        </dgm:shape>
        <dgm:presOf/>
        <dgm:constrLst/>
        <dgm:ruleLst/>
      </dgm:layoutNode>
      <dgm:layoutNode name="d1" styleLbl="callout">
        <dgm:alg type="sp"/>
        <dgm:choose name="Name32">
          <dgm:if name="Name33" func="var" arg="dir" op="equ" val="norm">
            <dgm:shape xmlns:r="http://schemas.openxmlformats.org/officeDocument/2006/relationships" rot="90" type="line" r:blip="">
              <dgm:adjLst/>
            </dgm:shape>
          </dgm:if>
          <dgm:else name="Name34">
            <dgm:shape xmlns:r="http://schemas.openxmlformats.org/officeDocument/2006/relationships" rot="180" type="line" r:blip="">
              <dgm:adjLst/>
            </dgm:shape>
          </dgm:else>
        </dgm:choose>
        <dgm:presOf/>
        <dgm:constrLst/>
        <dgm:ruleLst/>
      </dgm:layoutNode>
    </dgm:forEach>
    <dgm:forEach name="Name35" axis="ch" ptType="node" st="2" cnt="1">
      <dgm:layoutNode name="circle2" styleLbl="lnNode1">
        <dgm:alg type="sp"/>
        <dgm:shape xmlns:r="http://schemas.openxmlformats.org/officeDocument/2006/relationships" type="ellipse" r:blip="" zOrderOff="-5">
          <dgm:adjLst/>
        </dgm:shape>
        <dgm:presOf/>
        <dgm:constrLst/>
        <dgm:ruleLst/>
      </dgm:layoutNode>
      <dgm:layoutNode name="text2" styleLbl="revTx">
        <dgm:varLst>
          <dgm:bulletEnabled val="1"/>
        </dgm:varLst>
        <dgm:choose name="Name36">
          <dgm:if name="Name37" func="var" arg="dir" op="equ" val="norm">
            <dgm:choose name="Name38">
              <dgm:if name="Name39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40">
                <dgm:alg type="tx">
                  <dgm:param type="parTxLTRAlign" val="l"/>
                  <dgm:param type="parTxRTLAlign" val="l"/>
                </dgm:alg>
              </dgm:else>
            </dgm:choose>
          </dgm:if>
          <dgm:else name="Name41">
            <dgm:choose name="Name42">
              <dgm:if name="Name43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44">
                <dgm:alg type="tx">
                  <dgm:param type="parTxLTRAlign" val="r"/>
                  <dgm:param type="parTxRTLAlign" val="r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hoose name="Name45">
          <dgm:if name="Name46" func="var" arg="dir" op="equ" val="norm">
            <dgm:constrLst>
              <dgm:constr type="tMarg" refType="primFontSz" fact="0.1"/>
              <dgm:constr type="bMarg" refType="primFontSz" fact="0.1"/>
              <dgm:constr type="rMarg" refType="primFontSz" fact="0.1"/>
            </dgm:constrLst>
          </dgm:if>
          <dgm:else name="Name47">
            <dgm:constrLst>
              <dgm:constr type="tMarg" refType="primFontSz" fact="0.1"/>
              <dgm:constr type="bMarg" refType="primFontSz" fact="0.1"/>
              <dgm:constr type="lMarg" refType="primFontSz" fact="0.1"/>
            </dgm:constrLst>
          </dgm:else>
        </dgm:choose>
        <dgm:ruleLst>
          <dgm:rule type="primFontSz" val="5" fact="NaN" max="NaN"/>
        </dgm:ruleLst>
      </dgm:layoutNode>
      <dgm:layoutNode name="line2" styleLbl="callout">
        <dgm:alg type="sp"/>
        <dgm:shape xmlns:r="http://schemas.openxmlformats.org/officeDocument/2006/relationships" type="line" r:blip="">
          <dgm:adjLst/>
        </dgm:shape>
        <dgm:presOf/>
        <dgm:constrLst/>
        <dgm:ruleLst/>
      </dgm:layoutNode>
      <dgm:layoutNode name="d2" styleLbl="callout">
        <dgm:alg type="sp"/>
        <dgm:choose name="Name48">
          <dgm:if name="Name49" func="var" arg="dir" op="equ" val="norm">
            <dgm:shape xmlns:r="http://schemas.openxmlformats.org/officeDocument/2006/relationships" rot="90" type="line" r:blip="">
              <dgm:adjLst/>
            </dgm:shape>
          </dgm:if>
          <dgm:else name="Name50">
            <dgm:shape xmlns:r="http://schemas.openxmlformats.org/officeDocument/2006/relationships" rot="180" type="line" r:blip="">
              <dgm:adjLst/>
            </dgm:shape>
          </dgm:else>
        </dgm:choose>
        <dgm:presOf/>
        <dgm:constrLst/>
        <dgm:ruleLst/>
      </dgm:layoutNode>
    </dgm:forEach>
    <dgm:forEach name="Name51" axis="ch" ptType="node" st="3" cnt="1">
      <dgm:layoutNode name="circle3" styleLbl="lnNode1">
        <dgm:alg type="sp"/>
        <dgm:shape xmlns:r="http://schemas.openxmlformats.org/officeDocument/2006/relationships" type="ellipse" r:blip="" zOrderOff="-10">
          <dgm:adjLst/>
        </dgm:shape>
        <dgm:presOf/>
        <dgm:constrLst/>
        <dgm:ruleLst/>
      </dgm:layoutNode>
      <dgm:layoutNode name="text3" styleLbl="revTx">
        <dgm:varLst>
          <dgm:bulletEnabled val="1"/>
        </dgm:varLst>
        <dgm:choose name="Name52">
          <dgm:if name="Name53" func="var" arg="dir" op="equ" val="norm">
            <dgm:choose name="Name54">
              <dgm:if name="Name55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56">
                <dgm:alg type="tx">
                  <dgm:param type="parTxLTRAlign" val="l"/>
                  <dgm:param type="parTxRTLAlign" val="l"/>
                </dgm:alg>
              </dgm:else>
            </dgm:choose>
          </dgm:if>
          <dgm:else name="Name57">
            <dgm:choose name="Name58">
              <dgm:if name="Name59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60">
                <dgm:alg type="tx">
                  <dgm:param type="parTxLTRAlign" val="r"/>
                  <dgm:param type="parTxRTLAlign" val="r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hoose name="Name61">
          <dgm:if name="Name62" func="var" arg="dir" op="equ" val="norm">
            <dgm:constrLst>
              <dgm:constr type="tMarg" refType="primFontSz" fact="0.1"/>
              <dgm:constr type="bMarg" refType="primFontSz" fact="0.1"/>
              <dgm:constr type="rMarg" refType="primFontSz" fact="0.1"/>
            </dgm:constrLst>
          </dgm:if>
          <dgm:else name="Name63">
            <dgm:constrLst>
              <dgm:constr type="tMarg" refType="primFontSz" fact="0.1"/>
              <dgm:constr type="bMarg" refType="primFontSz" fact="0.1"/>
              <dgm:constr type="lMarg" refType="primFontSz" fact="0.1"/>
            </dgm:constrLst>
          </dgm:else>
        </dgm:choose>
        <dgm:ruleLst>
          <dgm:rule type="primFontSz" val="5" fact="NaN" max="NaN"/>
        </dgm:ruleLst>
      </dgm:layoutNode>
      <dgm:layoutNode name="line3" styleLbl="callout">
        <dgm:alg type="sp"/>
        <dgm:shape xmlns:r="http://schemas.openxmlformats.org/officeDocument/2006/relationships" type="line" r:blip="">
          <dgm:adjLst/>
        </dgm:shape>
        <dgm:presOf/>
        <dgm:constrLst/>
        <dgm:ruleLst/>
      </dgm:layoutNode>
      <dgm:layoutNode name="d3" styleLbl="callout">
        <dgm:alg type="sp"/>
        <dgm:choose name="Name64">
          <dgm:if name="Name65" func="var" arg="dir" op="equ" val="norm">
            <dgm:shape xmlns:r="http://schemas.openxmlformats.org/officeDocument/2006/relationships" rot="90" type="line" r:blip="">
              <dgm:adjLst/>
            </dgm:shape>
          </dgm:if>
          <dgm:else name="Name66">
            <dgm:shape xmlns:r="http://schemas.openxmlformats.org/officeDocument/2006/relationships" rot="180" type="line" r:blip="">
              <dgm:adjLst/>
            </dgm:shape>
          </dgm:else>
        </dgm:choose>
        <dgm:presOf/>
        <dgm:constrLst/>
        <dgm:ruleLst/>
      </dgm:layoutNode>
    </dgm:forEach>
    <dgm:forEach name="Name67" axis="ch" ptType="node" st="4" cnt="1">
      <dgm:layoutNode name="circle4" styleLbl="lnNode1">
        <dgm:alg type="sp"/>
        <dgm:shape xmlns:r="http://schemas.openxmlformats.org/officeDocument/2006/relationships" type="ellipse" r:blip="" zOrderOff="-15">
          <dgm:adjLst/>
        </dgm:shape>
        <dgm:presOf/>
        <dgm:constrLst/>
        <dgm:ruleLst/>
      </dgm:layoutNode>
      <dgm:layoutNode name="text4" styleLbl="revTx">
        <dgm:varLst>
          <dgm:bulletEnabled val="1"/>
        </dgm:varLst>
        <dgm:choose name="Name68">
          <dgm:if name="Name69" func="var" arg="dir" op="equ" val="norm">
            <dgm:choose name="Name70">
              <dgm:if name="Name71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72">
                <dgm:alg type="tx">
                  <dgm:param type="parTxLTRAlign" val="l"/>
                  <dgm:param type="parTxRTLAlign" val="l"/>
                </dgm:alg>
              </dgm:else>
            </dgm:choose>
          </dgm:if>
          <dgm:else name="Name73">
            <dgm:choose name="Name74">
              <dgm:if name="Name75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76">
                <dgm:alg type="tx">
                  <dgm:param type="parTxLTRAlign" val="r"/>
                  <dgm:param type="parTxRTLAlign" val="r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hoose name="Name77">
          <dgm:if name="Name78" func="var" arg="dir" op="equ" val="norm">
            <dgm:constrLst>
              <dgm:constr type="tMarg" refType="primFontSz" fact="0.1"/>
              <dgm:constr type="bMarg" refType="primFontSz" fact="0.1"/>
              <dgm:constr type="rMarg" refType="primFontSz" fact="0.1"/>
            </dgm:constrLst>
          </dgm:if>
          <dgm:else name="Name79">
            <dgm:constrLst>
              <dgm:constr type="tMarg" refType="primFontSz" fact="0.1"/>
              <dgm:constr type="bMarg" refType="primFontSz" fact="0.1"/>
              <dgm:constr type="lMarg" refType="primFontSz" fact="0.1"/>
            </dgm:constrLst>
          </dgm:else>
        </dgm:choose>
        <dgm:ruleLst>
          <dgm:rule type="primFontSz" val="5" fact="NaN" max="NaN"/>
        </dgm:ruleLst>
      </dgm:layoutNode>
      <dgm:layoutNode name="line4" styleLbl="callout">
        <dgm:alg type="sp"/>
        <dgm:shape xmlns:r="http://schemas.openxmlformats.org/officeDocument/2006/relationships" type="line" r:blip="">
          <dgm:adjLst/>
        </dgm:shape>
        <dgm:presOf/>
        <dgm:constrLst/>
        <dgm:ruleLst/>
      </dgm:layoutNode>
      <dgm:layoutNode name="d4" styleLbl="callout">
        <dgm:alg type="sp"/>
        <dgm:choose name="Name80">
          <dgm:if name="Name81" func="var" arg="dir" op="equ" val="norm">
            <dgm:shape xmlns:r="http://schemas.openxmlformats.org/officeDocument/2006/relationships" rot="90" type="line" r:blip="">
              <dgm:adjLst/>
            </dgm:shape>
          </dgm:if>
          <dgm:else name="Name82">
            <dgm:shape xmlns:r="http://schemas.openxmlformats.org/officeDocument/2006/relationships" rot="180" type="line" r:blip="">
              <dgm:adjLst/>
            </dgm:shape>
          </dgm:else>
        </dgm:choose>
        <dgm:presOf/>
        <dgm:constrLst/>
        <dgm:ruleLst/>
      </dgm:layoutNode>
    </dgm:forEach>
    <dgm:forEach name="Name83" axis="ch" ptType="node" st="5" cnt="1">
      <dgm:layoutNode name="circle5" styleLbl="lnNode1">
        <dgm:alg type="sp"/>
        <dgm:shape xmlns:r="http://schemas.openxmlformats.org/officeDocument/2006/relationships" type="ellipse" r:blip="" zOrderOff="-20">
          <dgm:adjLst/>
        </dgm:shape>
        <dgm:presOf/>
        <dgm:constrLst/>
        <dgm:ruleLst/>
      </dgm:layoutNode>
      <dgm:layoutNode name="text5" styleLbl="revTx">
        <dgm:varLst>
          <dgm:bulletEnabled val="1"/>
        </dgm:varLst>
        <dgm:choose name="Name84">
          <dgm:if name="Name85" func="var" arg="dir" op="equ" val="norm">
            <dgm:choose name="Name86">
              <dgm:if name="Name87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88">
                <dgm:alg type="tx">
                  <dgm:param type="parTxLTRAlign" val="l"/>
                  <dgm:param type="parTxRTLAlign" val="l"/>
                </dgm:alg>
              </dgm:else>
            </dgm:choose>
          </dgm:if>
          <dgm:else name="Name89">
            <dgm:choose name="Name90">
              <dgm:if name="Name91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92">
                <dgm:alg type="tx">
                  <dgm:param type="parTxLTRAlign" val="r"/>
                  <dgm:param type="parTxRTLAlign" val="r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hoose name="Name93">
          <dgm:if name="Name94" func="var" arg="dir" op="equ" val="norm">
            <dgm:constrLst>
              <dgm:constr type="tMarg" refType="primFontSz" fact="0.1"/>
              <dgm:constr type="bMarg" refType="primFontSz" fact="0.1"/>
              <dgm:constr type="rMarg" refType="primFontSz" fact="0.1"/>
            </dgm:constrLst>
          </dgm:if>
          <dgm:else name="Name95">
            <dgm:constrLst>
              <dgm:constr type="tMarg" refType="primFontSz" fact="0.1"/>
              <dgm:constr type="bMarg" refType="primFontSz" fact="0.1"/>
              <dgm:constr type="lMarg" refType="primFontSz" fact="0.1"/>
            </dgm:constrLst>
          </dgm:else>
        </dgm:choose>
        <dgm:ruleLst>
          <dgm:rule type="primFontSz" val="5" fact="NaN" max="NaN"/>
        </dgm:ruleLst>
      </dgm:layoutNode>
      <dgm:layoutNode name="line5" styleLbl="callout">
        <dgm:alg type="sp"/>
        <dgm:shape xmlns:r="http://schemas.openxmlformats.org/officeDocument/2006/relationships" type="line" r:blip="">
          <dgm:adjLst/>
        </dgm:shape>
        <dgm:presOf/>
        <dgm:constrLst/>
        <dgm:ruleLst/>
      </dgm:layoutNode>
      <dgm:layoutNode name="d5" styleLbl="callout">
        <dgm:alg type="sp"/>
        <dgm:choose name="Name96">
          <dgm:if name="Name97" func="var" arg="dir" op="equ" val="norm">
            <dgm:shape xmlns:r="http://schemas.openxmlformats.org/officeDocument/2006/relationships" rot="90" type="line" r:blip="">
              <dgm:adjLst/>
            </dgm:shape>
          </dgm:if>
          <dgm:else name="Name98">
            <dgm:shape xmlns:r="http://schemas.openxmlformats.org/officeDocument/2006/relationships" rot="180" type="line" r:blip="">
              <dgm:adjLst/>
            </dgm:shape>
          </dgm:else>
        </dgm:choose>
        <dgm:presOf/>
        <dgm:constrLst/>
        <dgm:ruleLst/>
      </dgm:layoutNod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99B32A9-C133-4401-8A29-CF384D1154D0}" type="datetimeFigureOut">
              <a:rPr lang="ru-RU" smtClean="0"/>
              <a:pPr/>
              <a:t>11.01.2023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4A7DD11-AA4F-4A65-8635-39B456FDD30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51701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A7DD11-AA4F-4A65-8635-39B456FDD30B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0274706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Анализ сценариев предполагает расчет NPV по каждому из трех возможных вариантов - наихудшему, наилучшему и наиболее вероятному. В число характеристик подобных вариантов можно также включить значения постоянных и переменных затрат, темпа инфляции, ликвидационной стоимости и т.д. 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A7DD11-AA4F-4A65-8635-39B456FDD30B}" type="slidenum">
              <a:rPr lang="ru-RU" smtClean="0"/>
              <a:pPr/>
              <a:t>21</a:t>
            </a:fld>
            <a:endParaRPr lang="ru-RU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Дискретное равномерное распределение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A7DD11-AA4F-4A65-8635-39B456FDD30B}" type="slidenum">
              <a:rPr lang="ru-RU" smtClean="0"/>
              <a:pPr/>
              <a:t>23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3033743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A7DD11-AA4F-4A65-8635-39B456FDD30B}" type="slidenum">
              <a:rPr lang="ru-RU" smtClean="0"/>
              <a:pPr/>
              <a:t>2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A7DD11-AA4F-4A65-8635-39B456FDD30B}" type="slidenum">
              <a:rPr lang="ru-RU" smtClean="0"/>
              <a:pPr/>
              <a:t>3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Единичные риски возникают тогда, когда компания осуществляет анализ и оценку проектных рисков по отдельному виду деятельности (например, производственной), вне связи с другими видами деятельности (финансовой и инвестиционной), без учета изменения доходности портфеля рисков в целом. Корпоративные риски (</a:t>
            </a:r>
            <a:r>
              <a:rPr lang="ru-RU" dirty="0" err="1" smtClean="0"/>
              <a:t>Corporate</a:t>
            </a:r>
            <a:r>
              <a:rPr lang="ru-RU" dirty="0" smtClean="0"/>
              <a:t> </a:t>
            </a:r>
            <a:r>
              <a:rPr lang="ru-RU" dirty="0" err="1" smtClean="0"/>
              <a:t>risks</a:t>
            </a:r>
            <a:r>
              <a:rPr lang="ru-RU" dirty="0" smtClean="0"/>
              <a:t>) — риски, которые должны учитывать в планировании и прогнозировании своей деятельности компании, корпорации и другие субъекты предпринимательства. Они могут быть разделены на следующие категории: рыночные риски, операционные риски (риски основной деятельности ), кредитные риски, политические риски и др. Многие из этих рисков могут быть хеджированы, в зависимости от отрасли, в которой действует компания.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A7DD11-AA4F-4A65-8635-39B456FDD30B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198374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1) среднее </a:t>
            </a:r>
            <a:r>
              <a:rPr lang="ru-RU" dirty="0" err="1" smtClean="0"/>
              <a:t>квадратическое</a:t>
            </a:r>
            <a:r>
              <a:rPr lang="ru-RU" dirty="0" smtClean="0"/>
              <a:t> отклонение прогнозируемых значений доходности</a:t>
            </a:r>
          </a:p>
          <a:p>
            <a:r>
              <a:rPr lang="ru-RU" dirty="0" smtClean="0"/>
              <a:t>проекта, </a:t>
            </a:r>
            <a:r>
              <a:rPr lang="ru-RU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о</a:t>
            </a:r>
            <a:r>
              <a:rPr lang="ru-RU" dirty="0" smtClean="0"/>
              <a:t>р; </a:t>
            </a:r>
          </a:p>
          <a:p>
            <a:r>
              <a:rPr lang="ru-RU" dirty="0" smtClean="0"/>
              <a:t>2) корреляция доходности проекта с доходностью других активов фирмы, у Р,Ғ, и</a:t>
            </a:r>
          </a:p>
          <a:p>
            <a:r>
              <a:rPr lang="ru-RU" dirty="0" smtClean="0"/>
              <a:t>3) корреляция доходности проекта с доходностью фондового рынка, </a:t>
            </a:r>
            <a:r>
              <a:rPr lang="ru-RU" dirty="0" err="1" smtClean="0"/>
              <a:t>уР,М.По</a:t>
            </a:r>
            <a:r>
              <a:rPr lang="ru-RU" dirty="0" smtClean="0"/>
              <a:t> указанным причинам корпорационный риск важен даже для хорошо диверсифицированных</a:t>
            </a:r>
          </a:p>
          <a:p>
            <a:r>
              <a:rPr lang="ru-RU" dirty="0" smtClean="0"/>
              <a:t>акционеров.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A7DD11-AA4F-4A65-8635-39B456FDD30B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878825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Статистический метод расчета уровня риска требует наличия большого объема информации, которая не всегда имеется у инвестора (</a:t>
            </a:r>
            <a:r>
              <a:rPr lang="ru-RU" sz="1200" b="1" dirty="0" err="1" smtClean="0">
                <a:latin typeface="Times New Roman" pitchFamily="18" charset="0"/>
                <a:cs typeface="Times New Roman" pitchFamily="18" charset="0"/>
              </a:rPr>
              <a:t>проектоустроителя</a:t>
            </a:r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A7DD11-AA4F-4A65-8635-39B456FDD30B}" type="slidenum">
              <a:rPr lang="ru-RU" smtClean="0"/>
              <a:pPr/>
              <a:t>10</a:t>
            </a:fld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A7DD11-AA4F-4A65-8635-39B456FDD30B}" type="slidenum">
              <a:rPr lang="ru-RU" smtClean="0"/>
              <a:pPr/>
              <a:t>17</a:t>
            </a:fld>
            <a:endParaRPr lang="ru-RU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Теперь зададим серию вопросов «что если»? Что если объем сбыта в натуральных единицах упадет по сравнению с ожидаемым уровнем на 20%? Что если упадет себестоимость единицы реализованной продукции? Что если переменные затраты составят 70% объема сбыта в стоимостном выражении, а не ожидаемые 65%? Анализ чувствительности разработан для того, чтобы снабдить ответами на подобные вопросы лицо, принимающее решение. </a:t>
            </a:r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A7DD11-AA4F-4A65-8635-39B456FDD30B}" type="slidenum">
              <a:rPr lang="ru-RU" smtClean="0"/>
              <a:pPr/>
              <a:t>19</a:t>
            </a:fld>
            <a:endParaRPr lang="ru-RU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A7DD11-AA4F-4A65-8635-39B456FDD30B}" type="slidenum">
              <a:rPr lang="ru-RU" smtClean="0"/>
              <a:pPr/>
              <a:t>20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797862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2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733" y="273053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2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5CDC1C-8C74-46C4-B3D9-666F2B76B305}" type="datetimeFigureOut">
              <a:rPr lang="ru-RU" smtClean="0"/>
              <a:pPr/>
              <a:t>11.01.2023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1EBE60-1077-4AD1-ABC0-F9C95EBB094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5CDC1C-8C74-46C4-B3D9-666F2B76B305}" type="datetimeFigureOut">
              <a:rPr lang="ru-RU" smtClean="0"/>
              <a:pPr/>
              <a:t>11.01.2023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1EBE60-1077-4AD1-ABC0-F9C95EBB094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5CDC1C-8C74-46C4-B3D9-666F2B76B305}" type="datetimeFigureOut">
              <a:rPr lang="ru-RU" smtClean="0"/>
              <a:pPr/>
              <a:t>11.01.2023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1EBE60-1077-4AD1-ABC0-F9C95EBB094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11785600" y="274641"/>
            <a:ext cx="36576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12800" y="274641"/>
            <a:ext cx="107696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5CDC1C-8C74-46C4-B3D9-666F2B76B305}" type="datetimeFigureOut">
              <a:rPr lang="ru-RU" smtClean="0"/>
              <a:pPr/>
              <a:t>11.01.2023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1EBE60-1077-4AD1-ABC0-F9C95EBB094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797862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26FE4748-5C64-426E-AC61-81A9235C7A88}" type="datetimeFigureOut">
              <a:rPr lang="ru-RU" smtClean="0"/>
              <a:pPr/>
              <a:t>11.01.2023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180AE45D-F419-4798-AD8D-076FBDCC155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810495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8"/>
            <a:ext cx="103632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5CDC1C-8C74-46C4-B3D9-666F2B76B305}" type="datetimeFigureOut">
              <a:rPr lang="ru-RU" smtClean="0"/>
              <a:pPr/>
              <a:t>11.01.2023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1EBE60-1077-4AD1-ABC0-F9C95EBB094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5CDC1C-8C74-46C4-B3D9-666F2B76B305}" type="datetimeFigureOut">
              <a:rPr lang="ru-RU" smtClean="0"/>
              <a:pPr/>
              <a:t>11.01.2023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1EBE60-1077-4AD1-ABC0-F9C95EBB094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3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5CDC1C-8C74-46C4-B3D9-666F2B76B305}" type="datetimeFigureOut">
              <a:rPr lang="ru-RU" smtClean="0"/>
              <a:pPr/>
              <a:t>11.01.2023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1EBE60-1077-4AD1-ABC0-F9C95EBB094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812800" y="1600203"/>
            <a:ext cx="7213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8229600" y="1600203"/>
            <a:ext cx="7213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5CDC1C-8C74-46C4-B3D9-666F2B76B305}" type="datetimeFigureOut">
              <a:rPr lang="ru-RU" smtClean="0"/>
              <a:pPr/>
              <a:t>11.01.2023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1EBE60-1077-4AD1-ABC0-F9C95EBB094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5CDC1C-8C74-46C4-B3D9-666F2B76B305}" type="datetimeFigureOut">
              <a:rPr lang="ru-RU" smtClean="0"/>
              <a:pPr/>
              <a:t>11.01.2023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1EBE60-1077-4AD1-ABC0-F9C95EBB094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5CDC1C-8C74-46C4-B3D9-666F2B76B305}" type="datetimeFigureOut">
              <a:rPr lang="ru-RU" smtClean="0"/>
              <a:pPr/>
              <a:t>11.01.2023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1EBE60-1077-4AD1-ABC0-F9C95EBB094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FE4748-5C64-426E-AC61-81A9235C7A88}" type="datetimeFigureOut">
              <a:rPr lang="ru-RU" smtClean="0"/>
              <a:pPr/>
              <a:t>11.01.2023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0AE45D-F419-4798-AD8D-076FBDCC155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5.xml"/><Relationship Id="rId7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4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0" Type="http://schemas.openxmlformats.org/officeDocument/2006/relationships/slideLayout" Target="../slideLayouts/slideLayout12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728712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52" r:id="rId2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600203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5CDC1C-8C74-46C4-B3D9-666F2B76B305}" type="datetimeFigureOut">
              <a:rPr lang="ru-RU" smtClean="0"/>
              <a:pPr/>
              <a:t>11.01.2023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1EBE60-1077-4AD1-ABC0-F9C95EBB0945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5" r:id="rId2"/>
    <p:sldLayoutId id="2147483656" r:id="rId3"/>
    <p:sldLayoutId id="2147483657" r:id="rId4"/>
    <p:sldLayoutId id="2147483658" r:id="rId5"/>
    <p:sldLayoutId id="2147483659" r:id="rId6"/>
    <p:sldLayoutId id="2147483660" r:id="rId7"/>
    <p:sldLayoutId id="2147483661" r:id="rId8"/>
    <p:sldLayoutId id="2147483662" r:id="rId9"/>
    <p:sldLayoutId id="2147483663" r:id="rId10"/>
    <p:sldLayoutId id="2147483664" r:id="rId11"/>
    <p:sldLayoutId id="2147483665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6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9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7" Type="http://schemas.openxmlformats.org/officeDocument/2006/relationships/image" Target="../media/image19.png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9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9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9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9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9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9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9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27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9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9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9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9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6.jpe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9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9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9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39361" y="262532"/>
            <a:ext cx="8256919" cy="8640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82451" y="1052737"/>
            <a:ext cx="3917951" cy="18001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2334638" y="5505855"/>
            <a:ext cx="7574293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 smtClean="0"/>
              <a:t>Тема </a:t>
            </a:r>
            <a:r>
              <a:rPr lang="ru-RU" sz="2800" dirty="0" smtClean="0"/>
              <a:t>6. </a:t>
            </a:r>
            <a:r>
              <a:rPr lang="ru-RU" sz="2800" dirty="0"/>
              <a:t>Методы анализа инвестиционных проектов. Анализ риска проекта.</a:t>
            </a:r>
            <a:endParaRPr lang="ru-RU" sz="2800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33082" y="3200400"/>
            <a:ext cx="7645940" cy="19552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931970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902607" y="218388"/>
            <a:ext cx="931817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Коэффициент вариации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Кв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) позволяет оценить уровень риска, если показатели средних ожидаемых доходов отличаются между собой: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0" y="3643086"/>
            <a:ext cx="12191999" cy="707886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При сравнении проектов по уровню риска предпочтение отдают тому из них, по которому значение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Кв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самое минимальное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 что свидетельствует о более благоприятном соотношении риска и дохода (табл. 16.10)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540500" y="1509245"/>
            <a:ext cx="442028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Где: </a:t>
            </a:r>
          </a:p>
          <a:p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Кв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коэффициент вариации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; </a:t>
            </a:r>
            <a:endParaRPr lang="en-US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B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показатель среднеквадратического отклонения;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en-US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D -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средний ожидаемый доход (чистый денежный поток, NPV) по проекту.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/>
          <a:srcRect l="41720" t="53571" r="41132" b="36310"/>
          <a:stretch>
            <a:fillRect/>
          </a:stretch>
        </p:blipFill>
        <p:spPr bwMode="auto">
          <a:xfrm>
            <a:off x="1219554" y="1509245"/>
            <a:ext cx="4694791" cy="15576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/>
          <a:srcRect l="5355" t="44614" r="12543" b="29563"/>
          <a:stretch>
            <a:fillRect/>
          </a:stretch>
        </p:blipFill>
        <p:spPr bwMode="auto">
          <a:xfrm>
            <a:off x="0" y="4688114"/>
            <a:ext cx="12191999" cy="2169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48343" y="0"/>
            <a:ext cx="10972801" cy="156966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Метод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анализа целесообразности затрат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ориентирован на выявление потенциальных зон риска. </a:t>
            </a:r>
            <a:r>
              <a:rPr lang="ru-RU" sz="2400" i="1" u="sng" dirty="0" smtClean="0">
                <a:latin typeface="Times New Roman" pitchFamily="18" charset="0"/>
                <a:cs typeface="Times New Roman" pitchFamily="18" charset="0"/>
              </a:rPr>
              <a:t>Перерасход инвестиционных затрат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может быть вызван следующими факторами, эти ключевые факторы могут быть детализированы: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48343" y="1815882"/>
            <a:ext cx="10353894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 algn="just">
              <a:buFont typeface="Wingdings" pitchFamily="2" charset="2"/>
              <a:buChar char="q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изменением границ проектирования; </a:t>
            </a:r>
          </a:p>
          <a:p>
            <a:pPr marL="514350" indent="-514350" algn="just">
              <a:buFont typeface="Wingdings" pitchFamily="2" charset="2"/>
              <a:buChar char="q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возникновением дополнительных затрат у подрядчика в ходе строительства объекта; </a:t>
            </a:r>
          </a:p>
          <a:p>
            <a:pPr marL="514350" indent="-514350" algn="just">
              <a:buFont typeface="Wingdings" pitchFamily="2" charset="2"/>
              <a:buChar char="q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различием в эффективности проектов (доходности, окупаемости, безопасности), </a:t>
            </a:r>
          </a:p>
          <a:p>
            <a:pPr marL="514350" indent="-514350" algn="just">
              <a:buFont typeface="Wingdings" pitchFamily="2" charset="2"/>
              <a:buChar char="q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первоначальной недооценкой стоимости проекта и т.д. 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75766" y="3556242"/>
            <a:ext cx="8621486" cy="2677656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Метод </a:t>
            </a:r>
            <a:r>
              <a:rPr lang="ru-RU" sz="2400" b="1" u="sng" dirty="0" smtClean="0">
                <a:latin typeface="Times New Roman" pitchFamily="18" charset="0"/>
                <a:cs typeface="Times New Roman" pitchFamily="18" charset="0"/>
              </a:rPr>
              <a:t>экспертных оценок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основан на анкетировании специалистов-экспертов. Полученные результаты статистики обрабатывают в соответствии с поставленной аналитической задачей. Для получения более представительной информации к участию в экспертизе привлекают специалистов, имеющих высокий профессиональный уровень и большой практический опыт работы в области инвестирования.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378857" y="0"/>
            <a:ext cx="8374743" cy="584775"/>
          </a:xfrm>
          <a:prstGeom prst="rect">
            <a:avLst/>
          </a:prstGeom>
        </p:spPr>
        <p:style>
          <a:lnRef idx="0">
            <a:scrgbClr r="0" g="0" b="0"/>
          </a:lnRef>
          <a:fillRef idx="1003">
            <a:schemeClr val="lt1"/>
          </a:fillRef>
          <a:effectRef idx="0">
            <a:scrgbClr r="0" g="0" b="0"/>
          </a:effectRef>
          <a:fontRef idx="major"/>
        </p:style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Метод использования аналогов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47668" y="841829"/>
            <a:ext cx="10830289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Метод использования аналогов </a:t>
            </a:r>
            <a:r>
              <a:rPr lang="ru-RU" sz="2400" u="sng" dirty="0" smtClean="0">
                <a:latin typeface="Times New Roman" pitchFamily="18" charset="0"/>
                <a:cs typeface="Times New Roman" pitchFamily="18" charset="0"/>
              </a:rPr>
              <a:t>заключается в поиске и применении сходства, подобия явлений и проектов и их сопоставлении с другими аналогичными объектами.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Для данного метода, как и для метода экспертных оценок, характерен </a:t>
            </a: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определенный субъективизм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поскольку решающее значение в оценке имеют интуиция, опыт и знания эксперта или аналитика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2" descr="&amp;Kcy;&amp;acy;&amp;rcy;&amp;tcy;&amp;icy;&amp;ncy;&amp;kcy;&amp;icy; &amp;pcy;&amp;ocy; &amp;zcy;&amp;acy;&amp;pcy;&amp;rcy;&amp;ocy;&amp;scy;&amp;ucy; &amp;pcy;&amp;ocy;&amp;dcy;&amp;khcy;&amp;ocy;&amp;dcy;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2780821"/>
            <a:ext cx="5756698" cy="4077180"/>
          </a:xfrm>
          <a:prstGeom prst="rect">
            <a:avLst/>
          </a:prstGeom>
          <a:noFill/>
        </p:spPr>
      </p:pic>
      <p:pic>
        <p:nvPicPr>
          <p:cNvPr id="7" name="Picture 13" descr="&amp;Kcy;&amp;acy;&amp;rcy;&amp;tcy;&amp;icy;&amp;ncy;&amp;kcy;&amp;icy; &amp;pcy;&amp;ocy; &amp;zcy;&amp;acy;&amp;pcy;&amp;rcy;&amp;ocy;&amp;scy;&amp;ucy; &amp;pcy;&amp;ocy;&amp;dcy;&amp;khcy;&amp;ocy;&amp;dcy;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270172" y="3114676"/>
            <a:ext cx="4991100" cy="374332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-1"/>
            <a:ext cx="11248572" cy="58477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Возможные пути снижения проектных рисков следующие: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04800" y="753977"/>
            <a:ext cx="11625944" cy="62478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AutoNum type="arabicParenR"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диверсификация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- один из самых распространенных способов. Его содержание заключается в том, чтобы вложить средства не в один, а в несколько проектов, полагая, что хотя бы часть из них принесет прибыль, способную компенсировать убытки других проектов; </a:t>
            </a:r>
          </a:p>
          <a:p>
            <a:pPr marL="342900" indent="-342900">
              <a:buAutoNum type="arabicParenR"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отложить инвестиционное решение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 целях получения дополнительной информации и выяснения ситуации на рынке инвестиционных товаров. Например, поручить проведение дополнительного анализа проекта консалтинговой компании;</a:t>
            </a:r>
          </a:p>
          <a:p>
            <a:pPr marL="342900" indent="-342900">
              <a:buAutoNum type="arabicParenR"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переложить часть риска на партнеров-участников проекта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 Например, учесть степень риска в банковском проценте у банка-кредитора; </a:t>
            </a:r>
          </a:p>
          <a:p>
            <a:pPr marL="342900" indent="-342900">
              <a:buAutoNum type="arabicParenR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застраховать инвестиции в страховой компании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 независимо от того, что за подобную операцию придется выплатить вознаграждение страховщику, что приведет к удорожанию стоимости проекта; </a:t>
            </a:r>
          </a:p>
          <a:p>
            <a:pPr marL="342900" indent="-342900">
              <a:buAutoNum type="arabicParenR"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сформировать резерв для покрытия непредвиденных потерь по проекту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(например, не менее 5% от стоимости инвестиционного проекта);</a:t>
            </a:r>
          </a:p>
          <a:p>
            <a:pPr marL="342900" indent="-342900">
              <a:buAutoNum type="arabicParenR"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упростить схему реализации проекта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 Например, предусмотреть в нем сдачу в эксплуатацию пусковых комплексов, этапов, очередей и др.; </a:t>
            </a:r>
          </a:p>
          <a:p>
            <a:pPr marL="342900" indent="-342900">
              <a:buAutoNum type="arabicParenR"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сократить сроки реализации проекта,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и, тем самым снизить риск, который со временем возрастает, и таким путем повысить ликвидность реальных инвестиций; </a:t>
            </a:r>
          </a:p>
          <a:p>
            <a:pPr marL="342900" indent="-342900">
              <a:buAutoNum type="arabicParenR"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повторно проверить результаты расчетов на устойчивость проекта к возможным ошибкам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 прогнозе цен, объемов инвестиций, продаж, издержек производства и других исходных параметров, для чего проектные расчеты составлять по нескольким вариантам: пессимистический, оптимистический, наиболее реальный.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38629" y="0"/>
            <a:ext cx="103632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Эти методы достаточно эффективны как для совершенствования менеджмента предприятия в ходе реализации инвестиционного проекта, так и для обоснования целесообразности инвестиционного проекта в целом.</a:t>
            </a:r>
          </a:p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u="sng" dirty="0" smtClean="0">
                <a:latin typeface="Times New Roman" pitchFamily="18" charset="0"/>
                <a:cs typeface="Times New Roman" pitchFamily="18" charset="0"/>
              </a:rPr>
              <a:t>Эти подходы связаны с использованием:</a:t>
            </a:r>
            <a:endParaRPr lang="ru-RU" sz="2400" u="sng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Схема 3"/>
          <p:cNvGraphicFramePr/>
          <p:nvPr/>
        </p:nvGraphicFramePr>
        <p:xfrm>
          <a:off x="333827" y="1569660"/>
          <a:ext cx="11045373" cy="504764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40228" y="192522"/>
            <a:ext cx="10638971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Подводя итог всей приведенной выше информации, будем различать две группы подходов к анализу неопределенности: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" name="Схема 2"/>
          <p:cNvGraphicFramePr/>
          <p:nvPr/>
        </p:nvGraphicFramePr>
        <p:xfrm>
          <a:off x="290286" y="719666"/>
          <a:ext cx="12192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5254171" y="4444663"/>
            <a:ext cx="6937828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Как правило, в инвестиционном проектировании используются последовательно оба подхода - сначала первый, затем второй. Причем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первый является обязательным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 а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второй — весьма желательным. в особенности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 если рассматривается крупный инвестиционный проект с общим объемом финансирования свыше одного миллиона долларов.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2706" name="Picture 2" descr="&amp;Kcy;&amp;acy;&amp;rcy;&amp;tcy;&amp;icy;&amp;ncy;&amp;kcy;&amp;icy; &amp;pcy;&amp;ocy; &amp;zcy;&amp;acy;&amp;pcy;&amp;rcy;&amp;ocy;&amp;scy;&amp;ucy; &amp;icy;&amp;tcy;&amp;ocy;&amp;gcy;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953861" y="4267704"/>
            <a:ext cx="3284310" cy="187062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67655" y="0"/>
            <a:ext cx="9840688" cy="954107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Анализ чувствительности -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метод изменения NPV и IRR от изменения одной переменной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0" y="1132114"/>
            <a:ext cx="1075508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Анализ чувствительности (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sensitivity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analysis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) - это метод, точно показывающий, насколько изменяется NPV u IRR в ответ на данное изменение одной входной переменной при том, что все остальные условия не меняются</a:t>
            </a:r>
            <a:endParaRPr lang="ru-RU" sz="2400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0" y="2419644"/>
            <a:ext cx="5515429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Цель анализа чувствительности </a:t>
            </a:r>
            <a:r>
              <a:rPr lang="ru-RU" sz="2400" u="sng" dirty="0" smtClean="0">
                <a:latin typeface="Times New Roman" pitchFamily="18" charset="0"/>
                <a:cs typeface="Times New Roman" pitchFamily="18" charset="0"/>
              </a:rPr>
              <a:t>состоит в сравнительном анализе влияния различных факторов инвестиционного проекта на ключевой показатель эффективности проекта, например, внутреннюю норму прибыльности.</a:t>
            </a:r>
            <a:endParaRPr lang="en-US" sz="2400" u="sng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3794" name="Picture 2" descr="&amp;Kcy;&amp;acy;&amp;rcy;&amp;tcy;&amp;icy;&amp;ncy;&amp;kcy;&amp;icy; &amp;pcy;&amp;ocy; &amp;zcy;&amp;acy;&amp;pcy;&amp;rcy;&amp;ocy;&amp;scy;&amp;ucy; &amp;acy;&amp;ncy;&amp;acy;&amp;lcy;&amp;icy;&amp;zcy;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551714" y="3035080"/>
            <a:ext cx="6640285" cy="3400172"/>
          </a:xfrm>
          <a:prstGeom prst="rect">
            <a:avLst/>
          </a:prstGeom>
          <a:noFill/>
        </p:spPr>
      </p:pic>
      <p:sp>
        <p:nvSpPr>
          <p:cNvPr id="7" name="Right Triangle 13"/>
          <p:cNvSpPr/>
          <p:nvPr/>
        </p:nvSpPr>
        <p:spPr>
          <a:xfrm rot="10800000">
            <a:off x="11282082" y="-2"/>
            <a:ext cx="909914" cy="909914"/>
          </a:xfrm>
          <a:prstGeom prst="rtTriangle">
            <a:avLst/>
          </a:prstGeom>
          <a:solidFill>
            <a:srgbClr val="B5171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83457" y="-29499"/>
            <a:ext cx="10318780" cy="830997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Рациональная последовательность проведения анализа чувствительности.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9" name="Схема 8"/>
          <p:cNvGraphicFramePr/>
          <p:nvPr>
            <p:extLst>
              <p:ext uri="{D42A27DB-BD31-4B8C-83A1-F6EECF244321}">
                <p14:modId xmlns:p14="http://schemas.microsoft.com/office/powerpoint/2010/main" val="784311471"/>
              </p:ext>
            </p:extLst>
          </p:nvPr>
        </p:nvGraphicFramePr>
        <p:xfrm>
          <a:off x="383457" y="801498"/>
          <a:ext cx="7410714" cy="58825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9218" name="AutoShape 2" descr="&amp;Kcy;&amp;acy;&amp;rcy;&amp;tcy;&amp;icy;&amp;ncy;&amp;kcy;&amp;icy; &amp;pcy;&amp;ocy; &amp;zcy;&amp;acy;&amp;pcy;&amp;rcy;&amp;ocy;&amp;scy;&amp;ucy; &amp;pcy;&amp;rcy;&amp;acy;&amp;vcy;&amp;icy;&amp;lcy;&amp;acy;"/>
          <p:cNvSpPr>
            <a:spLocks noChangeAspect="1" noChangeArrowheads="1"/>
          </p:cNvSpPr>
          <p:nvPr/>
        </p:nvSpPr>
        <p:spPr bwMode="auto">
          <a:xfrm>
            <a:off x="155575" y="-754063"/>
            <a:ext cx="2886075" cy="158115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220" name="AutoShape 4" descr="&amp;Kcy;&amp;acy;&amp;rcy;&amp;tcy;&amp;icy;&amp;ncy;&amp;kcy;&amp;icy; &amp;pcy;&amp;ocy; &amp;zcy;&amp;acy;&amp;pcy;&amp;rcy;&amp;ocy;&amp;scy;&amp;ucy; &amp;pcy;&amp;rcy;&amp;acy;&amp;vcy;&amp;icy;&amp;lcy;&amp;acy;"/>
          <p:cNvSpPr>
            <a:spLocks noChangeAspect="1" noChangeArrowheads="1"/>
          </p:cNvSpPr>
          <p:nvPr/>
        </p:nvSpPr>
        <p:spPr bwMode="auto">
          <a:xfrm>
            <a:off x="155575" y="-754063"/>
            <a:ext cx="2886075" cy="158115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939312" y="3821701"/>
            <a:ext cx="4252687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Типичными являются следующие факторы: </a:t>
            </a:r>
          </a:p>
          <a:p>
            <a:pPr marL="342900" indent="-342900">
              <a:buFont typeface="+mj-lt"/>
              <a:buAutoNum type="arabicPeriod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капитальные затраты и вложения в оборотные средства;</a:t>
            </a:r>
          </a:p>
          <a:p>
            <a:pPr marL="342900" indent="-342900">
              <a:buFont typeface="+mj-lt"/>
              <a:buAutoNum type="arabicPeriod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рыночные факторы — цена товара и объем продажи; </a:t>
            </a:r>
          </a:p>
          <a:p>
            <a:pPr marL="342900" indent="-342900">
              <a:buFont typeface="+mj-lt"/>
              <a:buAutoNum type="arabicPeriod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компоненты себестоимости продукции; </a:t>
            </a:r>
          </a:p>
          <a:p>
            <a:pPr marL="342900" indent="-342900">
              <a:buFont typeface="+mj-lt"/>
              <a:buAutoNum type="arabicPeriod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время строительства и ввода в действие основных средств.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Стрелка углом 9"/>
          <p:cNvSpPr/>
          <p:nvPr/>
        </p:nvSpPr>
        <p:spPr>
          <a:xfrm rot="5400000">
            <a:off x="7685312" y="2377529"/>
            <a:ext cx="1698172" cy="1190172"/>
          </a:xfrm>
          <a:prstGeom prst="ben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40621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33829" y="0"/>
            <a:ext cx="973908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Анализ чувствительности начинается с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построения базового варианта, разработанного на основе ожидаемых значений входных величин.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Для примера рассмотрим данные, приведенные в таблице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8610" name="Picture 2"/>
          <p:cNvPicPr>
            <a:picLocks noChangeAspect="1" noChangeArrowheads="1"/>
          </p:cNvPicPr>
          <p:nvPr/>
        </p:nvPicPr>
        <p:blipFill>
          <a:blip r:embed="rId2"/>
          <a:srcRect l="20798" t="30159" r="5466" b="31746"/>
          <a:stretch>
            <a:fillRect/>
          </a:stretch>
        </p:blipFill>
        <p:spPr bwMode="auto">
          <a:xfrm>
            <a:off x="333829" y="1384995"/>
            <a:ext cx="11640456" cy="34222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333829" y="4919008"/>
            <a:ext cx="1185817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В нее сведены прогнозные значения показателей денежных потоков для проекта компьютерного управления оросительной системой фирмы RIC. Значения объема сбыта, себестоимости реализованной продукции, постоянных и переменных затрат — ожидаемые, или базовые, значения, а приведенный на рисунке 16.9 NPV </a:t>
            </a:r>
            <a:r>
              <a:rPr lang="ru-RU" sz="2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12 075 384 долл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 называется </a:t>
            </a:r>
            <a:r>
              <a:rPr lang="ru-RU" sz="2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NPV базового варианта</a:t>
            </a:r>
            <a:endParaRPr lang="ru-RU" sz="24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62856" y="0"/>
            <a:ext cx="1033938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3"/>
          <a:srcRect l="9283" t="14695" r="18654" b="16121"/>
          <a:stretch>
            <a:fillRect/>
          </a:stretch>
        </p:blipFill>
        <p:spPr bwMode="auto">
          <a:xfrm>
            <a:off x="0" y="272143"/>
            <a:ext cx="11625944" cy="48441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362856" y="5338618"/>
            <a:ext cx="10595429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Выполняя анализ чувствительности, обычно неоднократно меняют каждую переменную, в определенной пропорции увеличивая или уменьшая ее ожидаемое значение и оставляя другие факторы постоянными. Всякий раз рассчитываются значения NPV, и, наконец, на их основе строится график зависимости NPV от изменяемой переменной. 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ubtitle 2"/>
          <p:cNvSpPr txBox="1">
            <a:spLocks/>
          </p:cNvSpPr>
          <p:nvPr/>
        </p:nvSpPr>
        <p:spPr>
          <a:xfrm>
            <a:off x="488576" y="309279"/>
            <a:ext cx="9179859" cy="739592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5000" dirty="0" smtClean="0">
                <a:latin typeface="Bookman Old Style" charset="0"/>
                <a:ea typeface="Bookman Old Style" charset="0"/>
                <a:cs typeface="Bookman Old Style" charset="0"/>
              </a:rPr>
              <a:t> </a:t>
            </a:r>
            <a:endParaRPr lang="en-US" sz="5000" dirty="0">
              <a:latin typeface="Bookman Old Style" charset="0"/>
              <a:ea typeface="Bookman Old Style" charset="0"/>
              <a:cs typeface="Bookman Old Style" charset="0"/>
            </a:endParaRPr>
          </a:p>
        </p:txBody>
      </p:sp>
      <p:sp>
        <p:nvSpPr>
          <p:cNvPr id="15" name="Title 5"/>
          <p:cNvSpPr txBox="1">
            <a:spLocks/>
          </p:cNvSpPr>
          <p:nvPr/>
        </p:nvSpPr>
        <p:spPr>
          <a:xfrm>
            <a:off x="582704" y="1606456"/>
            <a:ext cx="11609291" cy="4538849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514350" indent="-514350"/>
            <a:endParaRPr lang="ru-RU" sz="3200" dirty="0" smtClean="0"/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247026" y="-25449"/>
            <a:ext cx="11737380" cy="6883449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40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План лекции:</a:t>
            </a:r>
          </a:p>
          <a:p>
            <a:pPr algn="l"/>
            <a:endParaRPr lang="ru-RU" sz="3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47026" y="1048871"/>
            <a:ext cx="6858624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lvl="0" indent="-514350" hangingPunct="0">
              <a:buFont typeface="+mj-lt"/>
              <a:buAutoNum type="arabicPeriod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Анализ риска проекта</a:t>
            </a:r>
          </a:p>
          <a:p>
            <a:pPr marL="514350" lvl="0" indent="-514350" hangingPunct="0">
              <a:buFont typeface="+mj-lt"/>
              <a:buAutoNum type="arabicPeriod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Методы анализа и оценки проектных рисков</a:t>
            </a:r>
          </a:p>
          <a:p>
            <a:pPr marL="514350" lvl="0" indent="-514350" hangingPunct="0">
              <a:buFont typeface="+mj-lt"/>
              <a:buAutoNum type="arabicPeriod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Анализ чувствительности — метод изменения N PV и IRR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от изменения одной переменной</a:t>
            </a:r>
          </a:p>
          <a:p>
            <a:pPr marL="514350" lvl="0" indent="-514350" hangingPunct="0">
              <a:buFont typeface="+mj-lt"/>
              <a:buAutoNum type="arabicPeriod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Анализ сценариев — метод изменения N PV от диапазона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вероятных значений переменных</a:t>
            </a:r>
          </a:p>
          <a:p>
            <a:pPr marL="514350" lvl="0" indent="-514350" hangingPunct="0">
              <a:buFont typeface="+mj-lt"/>
              <a:buAutoNum type="arabicPeriod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Метод имитационного моделирования Монте-Карло</a:t>
            </a:r>
          </a:p>
          <a:p>
            <a:pPr marL="514350" lvl="0" indent="-514350" hangingPunct="0">
              <a:buFont typeface="+mj-lt"/>
              <a:buAutoNum type="arabicPeriod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Анализ дерева решений как оценка проекта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капитальных вложений</a:t>
            </a:r>
          </a:p>
        </p:txBody>
      </p:sp>
      <p:pic>
        <p:nvPicPr>
          <p:cNvPr id="23554" name="Picture 2" descr="&amp;Kcy;&amp;acy;&amp;rcy;&amp;tcy;&amp;icy;&amp;ncy;&amp;kcy;&amp;icy; &amp;pcy;&amp;ocy; &amp;zcy;&amp;acy;&amp;pcy;&amp;rcy;&amp;ocy;&amp;scy;&amp;ucy; &amp;pcy;&amp;lcy;&amp;acy;&amp;ncy;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328460" y="2058149"/>
            <a:ext cx="4679950" cy="408715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80128382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build="allAtOnce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1886" y="893533"/>
            <a:ext cx="9187544" cy="59400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На рисунке показаны графики чувствительности компьютерного проекта для трех ключевых входных переменных. Наклон линий регрессии показывает, насколько чувствителен NPV проекта к изменениям на каждом входе; чем круче наклон, тем чувствительнее NPV к изменению переменной. Видно, что NPV проекта очень чувствителен к изменению переменных затрат, довольно чувствителен к изменению объема сбыта и относительно чувствителен к изменению цены капитала. В сравнительном анализе проект с более крутыми кривыми чувствительности считается более рисковым, поскольку сравнительно небольшая ошибка в оценке переменной, например переменных затрат на единицу продукции, дает большую ошибку в прогнозируемой NPV проекта. </a:t>
            </a:r>
          </a:p>
          <a:p>
            <a:pPr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Таким образом, </a:t>
            </a:r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анализ чувствительности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может помочь проникнуть в </a:t>
            </a:r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суть </a:t>
            </a:r>
            <a:r>
              <a:rPr lang="ru-RU" sz="2000" b="1" i="1" dirty="0" err="1" smtClean="0">
                <a:latin typeface="Times New Roman" pitchFamily="18" charset="0"/>
                <a:cs typeface="Times New Roman" pitchFamily="18" charset="0"/>
              </a:rPr>
              <a:t>рисковости</a:t>
            </a:r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 проекта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algn="just"/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Дополнительные замечания по поводу анализа чувствительности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Во-первых,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для выполнения анализа чувствительности идеально подходят компьютерные модели в среде электронных таблиц, поскольку такие модели автоматически пересчитывают NPV при изменении какой-либо входной величины. </a:t>
            </a:r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Во-вторых,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можно представить все кривые чувствительности на одном графике. Это облегчает непосредственное сравнение чувствительности для разных входных переменных.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251201" y="115761"/>
            <a:ext cx="5936343" cy="52322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Анализ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9634" name="Picture 2" descr="&amp;Kcy;&amp;acy;&amp;rcy;&amp;tcy;&amp;icy;&amp;ncy;&amp;kcy;&amp;icy; &amp;pcy;&amp;ocy; &amp;zcy;&amp;acy;&amp;pcy;&amp;rcy;&amp;ocy;&amp;scy;&amp;ucy; &amp;icy;&amp;tcy;&amp;ocy;&amp;gcy;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187544" y="1451429"/>
            <a:ext cx="3081063" cy="276451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154" name="Picture 2" descr="&amp;Kcy;&amp;acy;&amp;rcy;&amp;tcy;&amp;icy;&amp;ncy;&amp;kcy;&amp;icy; &amp;pcy;&amp;ocy; &amp;zcy;&amp;acy;&amp;pcy;&amp;rcy;&amp;ocy;&amp;scy;&amp;ucy; &amp;rcy;&amp;iecy;&amp;scy;&amp;ucy;&amp;rcy;&amp;scy;&amp;ycy;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667625" y="1217146"/>
            <a:ext cx="4524375" cy="2714626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>
          <a:xfrm>
            <a:off x="0" y="0"/>
            <a:ext cx="11282081" cy="830997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Анализ сценариев - метод изменения NPV от диапазона вероятных значений переменных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" y="1004799"/>
            <a:ext cx="789577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Метод сценария – это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метод анализа риска, который рассматривает как чувствительность NPV к изменениям ключевых переменных, так и диапазон вероятных значений переменных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35428" y="2782669"/>
            <a:ext cx="4397829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u="sng" dirty="0" smtClean="0">
                <a:latin typeface="Times New Roman" pitchFamily="18" charset="0"/>
                <a:cs typeface="Times New Roman" pitchFamily="18" charset="0"/>
              </a:rPr>
              <a:t>При достоверных результатах критерии принятия решений об инвестировании такие: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даже в худшем случае принимать проект, если чистая текущая стоимость больше нуля;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даже в наилучшем случае не принимать проект, если чистая текущая стоимость меньше нуля; 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если значение чистой текущей стоимости колеблется (иногда положительно, иногда отрицательно), то результаты нельзя считать полными.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5529943" y="3846740"/>
            <a:ext cx="6096000" cy="230832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Иногда требуется ввести дополнительные сценарии, чтобы показать точки между двумя экстремальными значениями. </a:t>
            </a:r>
          </a:p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Проект считается устойчивым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если </a:t>
            </a:r>
            <a:r>
              <a:rPr lang="ru-RU" u="sng" dirty="0" smtClean="0">
                <a:latin typeface="Times New Roman" pitchFamily="18" charset="0"/>
                <a:cs typeface="Times New Roman" pitchFamily="18" charset="0"/>
              </a:rPr>
              <a:t>при всех сценариях он оказывается эффективным и финансово реализуемым, возможные неблагоприятные последствия устраняются мерами, предусмотренными организационно-экономическим механизмом проекта.</a:t>
            </a:r>
            <a:endParaRPr lang="ru-RU" u="sng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&amp;Kcy;&amp;acy;&amp;rcy;&amp;tcy;&amp;icy;&amp;ncy;&amp;kcy;&amp;icy; &amp;pcy;&amp;ocy; &amp;zcy;&amp;acy;&amp;pcy;&amp;rcy;&amp;ocy;&amp;scy;&amp;ucy; &amp;pcy;&amp;rcy;&amp;icy;&amp;mcy;&amp;iecy;&amp;rcy; &amp;shcy;&amp;tcy;&amp;acy;&amp;mcy;&amp;pcy;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646201" y="3438186"/>
            <a:ext cx="5134079" cy="3419820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>
          <a:xfrm>
            <a:off x="0" y="615107"/>
            <a:ext cx="1219200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Для примера вернемся к проекту о производстве компьютеров оросительной системы. Допустим, менеджеры RIC вполне уверены в своих оценках всех переменных денежных потоков проекта, </a:t>
            </a:r>
            <a:r>
              <a:rPr lang="ru-RU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за исключением цены и объема реализации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 Далее, предположим, что они считают совершенно невероятным падение объема реализации ниже 15 ООО или его повышение сверх 35 ООО ед. Аналогично они ожидают, что установленная на рынке цена реализации может варьировать в пределах от 1700 до 2700 долл. Таким образом, </a:t>
            </a:r>
            <a:r>
              <a:rPr lang="ru-RU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15 ООО ед.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продукции по цене </a:t>
            </a:r>
            <a:r>
              <a:rPr lang="ru-RU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1700 долл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 определяют </a:t>
            </a:r>
            <a:r>
              <a:rPr lang="ru-RU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нижнюю границу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 или </a:t>
            </a:r>
            <a:r>
              <a:rPr lang="ru-RU" sz="2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наихудишй</a:t>
            </a:r>
            <a:r>
              <a:rPr lang="ru-RU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сценарий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 а </a:t>
            </a:r>
            <a:r>
              <a:rPr lang="ru-RU" sz="20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35 000 ед.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продукции по цене </a:t>
            </a:r>
            <a:r>
              <a:rPr lang="ru-RU" sz="20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2700 долл. - верхнюю границу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 или </a:t>
            </a:r>
            <a:r>
              <a:rPr lang="ru-RU" sz="20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наилучший сценарий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 Напомним, что наиболее вероятные значения, характеризующие </a:t>
            </a:r>
            <a:r>
              <a:rPr lang="ru-RU" sz="20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базовый вариант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 - это </a:t>
            </a:r>
            <a:r>
              <a:rPr lang="ru-RU" sz="20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20 000 ед.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продукции по цене </a:t>
            </a:r>
            <a:r>
              <a:rPr lang="ru-RU" sz="20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2200 долл.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Поскольку эта цена относится к 2016 г., в дальнейшем возможен ее рост ввиду инфляции. 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738157" y="91887"/>
            <a:ext cx="147508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Пример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88686" y="0"/>
            <a:ext cx="12003314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Анализ сценариев предполагает расчет NPV по каждому из трех возможных вариантов - наихудшему, наилучшему и наиболее вероятному. В число характеристик подобных вариантов можно также включить значения постоянных и переменных затрат, темпа инфляции, ликвидационной стоимости и т.д. В нашем примере мы ограничились изменением лишь двух переменных. Следует обратить внимание на то, что цена и объем реализации трактуются как независимые переменные, т.е. цена и объем реализации в натуральных единицах не связаны друг с другом. Результаты анализа с помощью пакета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Lotus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сведены в таблице 16.12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4754" name="Picture 2"/>
          <p:cNvPicPr>
            <a:picLocks noChangeAspect="1" noChangeArrowheads="1"/>
          </p:cNvPicPr>
          <p:nvPr/>
        </p:nvPicPr>
        <p:blipFill>
          <a:blip r:embed="rId3"/>
          <a:srcRect l="5354" t="44444" r="21802" b="22818"/>
          <a:stretch>
            <a:fillRect/>
          </a:stretch>
        </p:blipFill>
        <p:spPr bwMode="auto">
          <a:xfrm>
            <a:off x="188685" y="1323439"/>
            <a:ext cx="11742057" cy="23948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4755" name="Picture 3"/>
          <p:cNvPicPr>
            <a:picLocks noChangeAspect="1" noChangeArrowheads="1"/>
          </p:cNvPicPr>
          <p:nvPr/>
        </p:nvPicPr>
        <p:blipFill>
          <a:blip r:embed="rId4"/>
          <a:srcRect l="4598" t="30729" r="18228" b="18229"/>
          <a:stretch>
            <a:fillRect/>
          </a:stretch>
        </p:blipFill>
        <p:spPr bwMode="auto">
          <a:xfrm>
            <a:off x="0" y="3718296"/>
            <a:ext cx="12192000" cy="31397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5778" name="Picture 2"/>
          <p:cNvPicPr>
            <a:picLocks noChangeAspect="1" noChangeArrowheads="1"/>
          </p:cNvPicPr>
          <p:nvPr/>
        </p:nvPicPr>
        <p:blipFill>
          <a:blip r:embed="rId2"/>
          <a:srcRect l="24890" t="18490" r="6296" b="6250"/>
          <a:stretch>
            <a:fillRect/>
          </a:stretch>
        </p:blipFill>
        <p:spPr bwMode="auto">
          <a:xfrm>
            <a:off x="247651" y="464456"/>
            <a:ext cx="11135420" cy="63935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&amp;Kcy;&amp;acy;&amp;rcy;&amp;tcy;&amp;icy;&amp;ncy;&amp;kcy;&amp;icy; &amp;pcy;&amp;ocy; &amp;zcy;&amp;acy;&amp;pcy;&amp;rcy;&amp;ocy;&amp;scy;&amp;ucy; &amp;ncy;&amp;ocy;&amp;rcy;&amp;mcy;&amp;ycy;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25714" y="2294051"/>
            <a:ext cx="4203634" cy="4336032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>
          <a:xfrm>
            <a:off x="1016000" y="0"/>
            <a:ext cx="878114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u="sng" dirty="0" smtClean="0">
                <a:latin typeface="Times New Roman" pitchFamily="18" charset="0"/>
                <a:cs typeface="Times New Roman" pitchFamily="18" charset="0"/>
              </a:rPr>
              <a:t>Метод  имитационного моделирования Монте-Карло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393290" y="825910"/>
            <a:ext cx="11361174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Имитационное моделирование Монте-Карло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— это процедура, с помощью которой математическая модель определения какого-либо финансового показателя (в нашем случае NPV) подвергается ряду имитационных прогонов с помощью компьютера. В ходе процесса имитации строятся последовательные сценарии с использованием исходных данных, которые по смыслу проекта являются неопределенными, и потому в процессе анализа полагаются случайными величинами. 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718628" y="2457126"/>
            <a:ext cx="6035836" cy="1631216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Потенциальный инвестор, с помощью метода Монте-Карло будет обеспечен полным набором данных, характеризующих риск проекта. На этой основе он сможет принять взвешенное решение о предоставлении средств.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718628" y="4383314"/>
            <a:ext cx="6096000" cy="2246769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Данный метод объединяет анализ чувствительности и анализ распределений вероятностей входных переменных. Однако моделирование требует относительно мощной системы программного обеспечения, в то время как анализ сценариев можно провести на компьютере в среде электронных таблиц или даже с помощью калькулятора.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61950" y="0"/>
            <a:ext cx="1069793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Первый этап компьютерного моделирования состоит в задании распределения вероятностей каждой исходной переменной денежного потока, например цены и объема реализации. Для этой цели обычно используют непрерывные распределения, полностью задаваемые небольшим числом параметров, например среднее и среднее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квадратическое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отклонение или нижний предел, наиболее вероятное значение и верхний предел варьирующего признака. Собственно процесс моделирования выполняется следующим образом: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" name="Схема 2"/>
          <p:cNvGraphicFramePr/>
          <p:nvPr/>
        </p:nvGraphicFramePr>
        <p:xfrm>
          <a:off x="0" y="1938992"/>
          <a:ext cx="12192000" cy="467135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1132457" cy="954107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742950" indent="-742950"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Анализ дерева решений как оценка проекта капитальных вложений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94068" y="1161143"/>
            <a:ext cx="10938389" cy="452431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457200" indent="-457200" algn="just">
              <a:buFont typeface="Arial" pitchFamily="34" charset="0"/>
              <a:buChar char="•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Выше внимание акцентировалось на методах оценки единичного риска. Несмотря на то что такая оценка является неотъемлемой частью процесса формирования бюджета капиталовложений, менеджеры гораздо больше заинтересованы в </a:t>
            </a: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уменьшении риска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а </a:t>
            </a: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не в измерении его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marL="457200" indent="-457200" algn="just">
              <a:buFont typeface="Arial" pitchFamily="34" charset="0"/>
              <a:buChar char="•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Часто затраты на реализацию проекта не являются одномоментными, а осуществляются в течение периода, исчисляемого годами, что дает менеджерам возможность пересмотреть принятие решения и либо вложить в проект дополнительные денежные средства, либо прекратить (отвергнуть) проект. </a:t>
            </a:r>
          </a:p>
          <a:p>
            <a:pPr marL="457200" indent="-457200" algn="just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      Проекты, структура которых позволяет делать капиталовложения в течение нескольких лет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часто оцениваются с использованием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дерева решений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1509829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Например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предположим, что «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Robotics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International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Ltd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.» рассматривает возможность производства промышленных роботов для отрасли промышленности, выпускающей телевизоры. Чистые инвестиции по этому проекту осуществляются в три этапа 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Этап 1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В момент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= 0, который в данном случае имеет место где-то в ближайшем будущем, проводится изучение (стоимостью в 500 ООО долл.) рыночного потенциала для применения роботов на линиях сборки телевизоров. 4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Этап 2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Если окажется, что значительный рынок для телевизионных сборочных роботов действительно существует, тогда в момент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= 1 расходуется 1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млн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долл. на разработку и изготовление нескольких опытных образцов роботов. Эти роботы затем оцениваются инженерами из телевизионной промышленности, и их мнения определяют, будет ли фирма продолжать работу над проектом.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Этап 3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Если опытные образцы роботов хорошо себя покажут, тогда в момент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= 2 в строительство производственного предприятия инвестируется 10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млн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долл. Менеджеры прогнозируют, что чистый денежный поток, генерируемый в течение последующих четырех лет, может варьировать в зависимости от спроса на продукцию (рис. 16.11).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6802" name="Picture 2"/>
          <p:cNvPicPr>
            <a:picLocks noChangeAspect="1" noChangeArrowheads="1"/>
          </p:cNvPicPr>
          <p:nvPr/>
        </p:nvPicPr>
        <p:blipFill>
          <a:blip r:embed="rId2"/>
          <a:srcRect l="9468" t="37500" r="22694" b="13715"/>
          <a:stretch>
            <a:fillRect/>
          </a:stretch>
        </p:blipFill>
        <p:spPr bwMode="auto">
          <a:xfrm>
            <a:off x="700351" y="3634044"/>
            <a:ext cx="9270962" cy="32021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7827" name="Picture 3"/>
          <p:cNvPicPr>
            <a:picLocks noChangeAspect="1" noChangeArrowheads="1"/>
          </p:cNvPicPr>
          <p:nvPr/>
        </p:nvPicPr>
        <p:blipFill>
          <a:blip r:embed="rId2"/>
          <a:srcRect l="11737" t="9871" r="25682" b="8581"/>
          <a:stretch>
            <a:fillRect/>
          </a:stretch>
        </p:blipFill>
        <p:spPr bwMode="auto">
          <a:xfrm>
            <a:off x="246742" y="0"/>
            <a:ext cx="11538857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&amp;Kcy;&amp;acy;&amp;rcy;&amp;tcy;&amp;icy;&amp;ncy;&amp;kcy;&amp;icy; &amp;pcy;&amp;ocy; &amp;zcy;&amp;acy;&amp;pcy;&amp;rcy;&amp;ocy;&amp;scy;&amp;ucy; &amp;tscy;&amp;iecy;&amp;lcy;&amp;softcy;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924544" y="813816"/>
            <a:ext cx="3267840" cy="4944436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217714" y="217714"/>
            <a:ext cx="8368501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hangingPunct="0"/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Цель лекции: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Освоение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етодов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анализа инвестиционных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проектов и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анализа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риска инвестиционного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проекта. 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 algn="just" hangingPunct="0"/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Результаты: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формирование профессиональных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компетенций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в сфере управления риска инвестиционного проекта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и применение  аналитического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мышления при использовании методов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анализа инвестиционных проектов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  <a:p>
            <a:pPr algn="just" hangingPunct="0"/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7106" name="Picture 2" descr="&amp;Kcy;&amp;acy;&amp;rcy;&amp;tcy;&amp;icy;&amp;ncy;&amp;kcy;&amp;icy; &amp;pcy;&amp;ocy; &amp;zcy;&amp;acy;&amp;pcy;&amp;rcy;&amp;ocy;&amp;scy;&amp;ucy; &amp;icy;&amp;zcy;&amp;ucy;&amp;chcy;&amp;iecy;&amp;ncy;&amp;icy;&amp;iecy;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647967" y="3757144"/>
            <a:ext cx="4024540" cy="310085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765476689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8850" name="Picture 2"/>
          <p:cNvPicPr>
            <a:picLocks noChangeAspect="1" noChangeArrowheads="1"/>
          </p:cNvPicPr>
          <p:nvPr/>
        </p:nvPicPr>
        <p:blipFill>
          <a:blip r:embed="rId2"/>
          <a:srcRect l="17848" t="10714" r="26152" b="8929"/>
          <a:stretch>
            <a:fillRect/>
          </a:stretch>
        </p:blipFill>
        <p:spPr bwMode="auto">
          <a:xfrm>
            <a:off x="769257" y="139735"/>
            <a:ext cx="10871200" cy="6522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ubtitle 2"/>
          <p:cNvSpPr txBox="1">
            <a:spLocks/>
          </p:cNvSpPr>
          <p:nvPr/>
        </p:nvSpPr>
        <p:spPr>
          <a:xfrm>
            <a:off x="488576" y="309279"/>
            <a:ext cx="9179859" cy="739592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5000" dirty="0" smtClean="0">
                <a:latin typeface="Bookman Old Style" charset="0"/>
                <a:ea typeface="Bookman Old Style" charset="0"/>
                <a:cs typeface="Bookman Old Style" charset="0"/>
              </a:rPr>
              <a:t> </a:t>
            </a:r>
            <a:endParaRPr lang="en-US" sz="5000" dirty="0">
              <a:latin typeface="Bookman Old Style" charset="0"/>
              <a:ea typeface="Bookman Old Style" charset="0"/>
              <a:cs typeface="Bookman Old Style" charset="0"/>
            </a:endParaRPr>
          </a:p>
        </p:txBody>
      </p:sp>
      <p:sp>
        <p:nvSpPr>
          <p:cNvPr id="15" name="Title 5"/>
          <p:cNvSpPr txBox="1">
            <a:spLocks/>
          </p:cNvSpPr>
          <p:nvPr/>
        </p:nvSpPr>
        <p:spPr>
          <a:xfrm>
            <a:off x="582704" y="1606456"/>
            <a:ext cx="11609291" cy="4538849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514350" indent="-514350"/>
            <a:endParaRPr lang="ru-RU" sz="3200" dirty="0" smtClean="0"/>
          </a:p>
        </p:txBody>
      </p:sp>
      <p:sp>
        <p:nvSpPr>
          <p:cNvPr id="6" name="Прямоугольник 5"/>
          <p:cNvSpPr/>
          <p:nvPr/>
        </p:nvSpPr>
        <p:spPr>
          <a:xfrm>
            <a:off x="488576" y="309279"/>
            <a:ext cx="1112071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sz="3600" b="1" dirty="0" smtClean="0">
                <a:solidFill>
                  <a:srgbClr val="C00000"/>
                </a:solidFill>
              </a:rPr>
              <a:t> </a:t>
            </a:r>
            <a:endParaRPr lang="ru-RU" sz="3600" cap="all" dirty="0">
              <a:solidFill>
                <a:srgbClr val="C00000"/>
              </a:solidFill>
              <a:effectLst>
                <a:reflection blurRad="12700" stA="48000" endA="300" endPos="55000" dir="5400000" sy="-90000" algn="bl" rotWithShape="0"/>
              </a:effectLst>
            </a:endParaRPr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294963" y="2985795"/>
            <a:ext cx="11442076" cy="119431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Спасибо за внимание!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9" name="Straight Connector 15"/>
          <p:cNvCxnSpPr/>
          <p:nvPr/>
        </p:nvCxnSpPr>
        <p:spPr>
          <a:xfrm>
            <a:off x="452079" y="817528"/>
            <a:ext cx="11026588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12844688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build="allAtOnce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51543" y="867906"/>
            <a:ext cx="1095828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hangingPunct="0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Анализ риска важен при решении всех финансовых вопросов, особенно связанных с формированием бюджета капиталовложений. Чем выше риск, ассоциирующийся с какой-либо ценной бумагой, тем выше требуемая доходность для его компенсации. В равной мере это положение справедливо для инвестиционных проектов.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28599" y="3759200"/>
            <a:ext cx="6096000" cy="2677656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Поскольку даже в рамках одной фирмы инвестиционные проекты могут широко отличаться друг от друга по степени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рисковости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включение оценки риска в процесс принятия решения по бюджету капиталовложений имеет существенное значение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596572" y="0"/>
            <a:ext cx="7953828" cy="584775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Анализ риска проекта</a:t>
            </a:r>
            <a:endParaRPr lang="ru-RU" sz="3200" dirty="0"/>
          </a:p>
        </p:txBody>
      </p:sp>
      <p:pic>
        <p:nvPicPr>
          <p:cNvPr id="45058" name="Picture 2" descr="&amp;Kcy;&amp;acy;&amp;rcy;&amp;tcy;&amp;icy;&amp;ncy;&amp;kcy;&amp;icy; &amp;pcy;&amp;ocy; &amp;zcy;&amp;acy;&amp;pcy;&amp;rcy;&amp;ocy;&amp;scy;&amp;ucy; &amp;rcy;&amp;icy;&amp;scy;&amp;kcy;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958912" y="2693531"/>
            <a:ext cx="3743325" cy="3743325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208981" y="0"/>
            <a:ext cx="739385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Можно выделить три четко различающихся типа риска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" name="Схема 2"/>
          <p:cNvGraphicFramePr/>
          <p:nvPr/>
        </p:nvGraphicFramePr>
        <p:xfrm>
          <a:off x="-530943" y="1135626"/>
          <a:ext cx="11677914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Right Triangle 13"/>
          <p:cNvSpPr/>
          <p:nvPr/>
        </p:nvSpPr>
        <p:spPr>
          <a:xfrm rot="10800000">
            <a:off x="11282082" y="-2"/>
            <a:ext cx="909914" cy="909914"/>
          </a:xfrm>
          <a:prstGeom prst="rtTriangle">
            <a:avLst/>
          </a:prstGeom>
          <a:solidFill>
            <a:srgbClr val="B5171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/>
          <a:srcRect l="21641" t="21825" r="34024" b="13492"/>
          <a:stretch>
            <a:fillRect/>
          </a:stretch>
        </p:blipFill>
        <p:spPr bwMode="auto">
          <a:xfrm>
            <a:off x="1" y="14514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6" name="Picture 2" descr="&amp;Kcy;&amp;acy;&amp;rcy;&amp;tcy;&amp;icy;&amp;ncy;&amp;kcy;&amp;icy; &amp;pcy;&amp;ocy; &amp;zcy;&amp;acy;&amp;pcy;&amp;rcy;&amp;ocy;&amp;scy;&amp;ucy; &amp;mcy;&amp;iecy;&amp;tcy;&amp;ocy;&amp;dcy;&amp;ycy;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321644" y="3843791"/>
            <a:ext cx="4781550" cy="2647951"/>
          </a:xfrm>
          <a:prstGeom prst="rect">
            <a:avLst/>
          </a:prstGeom>
          <a:noFill/>
        </p:spPr>
      </p:pic>
      <p:sp>
        <p:nvSpPr>
          <p:cNvPr id="46081" name="Rectangle 1"/>
          <p:cNvSpPr>
            <a:spLocks noChangeArrowheads="1"/>
          </p:cNvSpPr>
          <p:nvPr/>
        </p:nvSpPr>
        <p:spPr bwMode="auto">
          <a:xfrm>
            <a:off x="285750" y="61555"/>
            <a:ext cx="1101090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indent="219075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Наиболее распространенными методами анализа и оценки проектных рисков являются:</a:t>
            </a:r>
            <a:endParaRPr kumimoji="0" lang="ru-RU" sz="5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6" name="Схема 5"/>
          <p:cNvGraphicFramePr/>
          <p:nvPr/>
        </p:nvGraphicFramePr>
        <p:xfrm>
          <a:off x="1613660" y="1015662"/>
          <a:ext cx="8763819" cy="31891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7" name="Right Triangle 13"/>
          <p:cNvSpPr/>
          <p:nvPr/>
        </p:nvSpPr>
        <p:spPr>
          <a:xfrm rot="10800000">
            <a:off x="11282082" y="-2"/>
            <a:ext cx="909914" cy="909914"/>
          </a:xfrm>
          <a:prstGeom prst="rtTriangle">
            <a:avLst/>
          </a:prstGeom>
          <a:solidFill>
            <a:srgbClr val="B5171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49" name="Rectangle 1"/>
          <p:cNvSpPr>
            <a:spLocks noChangeArrowheads="1"/>
          </p:cNvSpPr>
          <p:nvPr/>
        </p:nvSpPr>
        <p:spPr bwMode="auto">
          <a:xfrm>
            <a:off x="637720" y="2214134"/>
            <a:ext cx="3797095" cy="1631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000" dirty="0" smtClean="0">
                <a:latin typeface="Times New Roman CYR"/>
                <a:ea typeface="Times New Roman" pitchFamily="18" charset="0"/>
                <a:cs typeface="Times New Roman" pitchFamily="18" charset="0"/>
              </a:rPr>
              <a:t>Показатели </a:t>
            </a:r>
            <a:r>
              <a:rPr lang="ru-RU" sz="2000" b="1" dirty="0" smtClean="0">
                <a:latin typeface="Times New Roman CYR"/>
                <a:ea typeface="Times New Roman" pitchFamily="18" charset="0"/>
                <a:cs typeface="Times New Roman" pitchFamily="18" charset="0"/>
              </a:rPr>
              <a:t>среднеквадратического (стандартного) отклонения по инвестиционному проекту </a:t>
            </a:r>
            <a:r>
              <a:rPr lang="ru-RU" sz="2000" dirty="0" smtClean="0">
                <a:latin typeface="Times New Roman CYR"/>
                <a:ea typeface="Times New Roman" pitchFamily="18" charset="0"/>
                <a:cs typeface="Times New Roman" pitchFamily="18" charset="0"/>
              </a:rPr>
              <a:t>рассчитывают по формуле: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15688" y="0"/>
            <a:ext cx="10934700" cy="1938992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>
                <a:solidFill>
                  <a:prstClr val="black"/>
                </a:solidFill>
                <a:latin typeface="Times New Roman CYR"/>
                <a:ea typeface="Times New Roman" pitchFamily="18" charset="0"/>
                <a:cs typeface="Times New Roman" pitchFamily="18" charset="0"/>
              </a:rPr>
              <a:t>Содержание </a:t>
            </a:r>
            <a:r>
              <a:rPr lang="ru-RU" sz="2400" b="1" i="1" u="sng" dirty="0" smtClean="0">
                <a:solidFill>
                  <a:prstClr val="black"/>
                </a:solidFill>
                <a:latin typeface="Times New Roman CYR"/>
                <a:ea typeface="Times New Roman" pitchFamily="18" charset="0"/>
                <a:cs typeface="Times New Roman" pitchFamily="18" charset="0"/>
              </a:rPr>
              <a:t>статистического метода </a:t>
            </a:r>
            <a:r>
              <a:rPr lang="ru-RU" sz="2400" b="1" dirty="0" smtClean="0">
                <a:solidFill>
                  <a:prstClr val="black"/>
                </a:solidFill>
                <a:latin typeface="Times New Roman CYR"/>
                <a:ea typeface="Times New Roman" pitchFamily="18" charset="0"/>
                <a:cs typeface="Times New Roman" pitchFamily="18" charset="0"/>
              </a:rPr>
              <a:t>заключается в изучении доходов и потерь от вложения капитала и установлении частоты их возникновения. На основе полученных данных составляют прогноз на будущее. В процессе применения этого метода осуществляют расчет среднеквадратического отклонения, дисперсии, коэффициента вариации</a:t>
            </a:r>
            <a:endParaRPr lang="ru-RU" dirty="0" smtClean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233094" y="2414189"/>
            <a:ext cx="6508961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Где: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число периодов, месяцев, лет; 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число наблюдений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; </a:t>
            </a:r>
            <a:endParaRPr lang="en-US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Д1 -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расчетный доход (чистые денежные поступления, NPV) по инвестиционному проекту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і-го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вида при различных значениях конъюнктуры на рынке инвестиционных товаров; 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Д -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средний ожидаемый доход (чистые денежные поступления, NPV) по проекту;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en-US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Pi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 значение вероятности, которое соответствует расчетному доходу общая величина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Р - I 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частные значения - доли единицы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ОД; 0,2; 0,3; и т.д. устанавливают экспертным путем.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 l="39936" t="42659" r="34965" b="42659"/>
          <a:stretch>
            <a:fillRect/>
          </a:stretch>
        </p:blipFill>
        <p:spPr bwMode="auto">
          <a:xfrm>
            <a:off x="215688" y="4384629"/>
            <a:ext cx="4718051" cy="15517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1127760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u="sng" dirty="0" smtClean="0">
                <a:latin typeface="Times New Roman" pitchFamily="18" charset="0"/>
                <a:cs typeface="Times New Roman" pitchFamily="18" charset="0"/>
              </a:rPr>
              <a:t>Вариация выражает изменения (колебания) количественной оценки признака при переходе от одного случая (варианта) к другому.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Например,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изменение рентабельности активов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(собственного капитала, инвестиций и др.)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j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можно определить, суммируя произведение фактических значений экономической рентабельности активов на соответствующие вероятности: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6560457" y="2423886"/>
            <a:ext cx="4513943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Где:</a:t>
            </a:r>
          </a:p>
          <a:p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ЭРа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—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экономическая рентабельность активов; </a:t>
            </a: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Pi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значение вероятности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17714" y="4758569"/>
            <a:ext cx="1179195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Стандартное отклонение определяют как квадратный корень из средневзвешенной дисперсии. </a:t>
            </a:r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Чем выше будет полученный результат, тем более рискованным является рассматриваемый проект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 l="46517" t="31548" r="27491" b="56547"/>
          <a:stretch>
            <a:fillRect/>
          </a:stretch>
        </p:blipFill>
        <p:spPr bwMode="auto">
          <a:xfrm>
            <a:off x="772195" y="2076787"/>
            <a:ext cx="5788263" cy="14905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7976</TotalTime>
  <Words>2894</Words>
  <Application>Microsoft Office PowerPoint</Application>
  <PresentationFormat>Широкоэкранный</PresentationFormat>
  <Paragraphs>147</Paragraphs>
  <Slides>31</Slides>
  <Notes>11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31</vt:i4>
      </vt:variant>
    </vt:vector>
  </HeadingPairs>
  <TitlesOfParts>
    <vt:vector size="39" baseType="lpstr">
      <vt:lpstr>Arial</vt:lpstr>
      <vt:lpstr>Bookman Old Style</vt:lpstr>
      <vt:lpstr>Calibri</vt:lpstr>
      <vt:lpstr>Times New Roman</vt:lpstr>
      <vt:lpstr>Times New Roman CYR</vt:lpstr>
      <vt:lpstr>Wingdings</vt:lpstr>
      <vt:lpstr>1_Office Theme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MARCH 2016</dc:title>
  <dc:creator>John Custer</dc:creator>
  <cp:lastModifiedBy>777</cp:lastModifiedBy>
  <cp:revision>458</cp:revision>
  <dcterms:created xsi:type="dcterms:W3CDTF">2016-03-13T21:05:59Z</dcterms:created>
  <dcterms:modified xsi:type="dcterms:W3CDTF">2023-01-10T18:38:51Z</dcterms:modified>
</cp:coreProperties>
</file>